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55"/>
  </p:notesMasterIdLst>
  <p:sldIdLst>
    <p:sldId id="256" r:id="rId2"/>
    <p:sldId id="257" r:id="rId3"/>
    <p:sldId id="302" r:id="rId4"/>
    <p:sldId id="310" r:id="rId5"/>
    <p:sldId id="371" r:id="rId6"/>
    <p:sldId id="373" r:id="rId7"/>
    <p:sldId id="367" r:id="rId8"/>
    <p:sldId id="303" r:id="rId9"/>
    <p:sldId id="307" r:id="rId10"/>
    <p:sldId id="335" r:id="rId11"/>
    <p:sldId id="309" r:id="rId12"/>
    <p:sldId id="369" r:id="rId13"/>
    <p:sldId id="315" r:id="rId14"/>
    <p:sldId id="363" r:id="rId15"/>
    <p:sldId id="313" r:id="rId16"/>
    <p:sldId id="317" r:id="rId17"/>
    <p:sldId id="318" r:id="rId18"/>
    <p:sldId id="320" r:id="rId19"/>
    <p:sldId id="364" r:id="rId20"/>
    <p:sldId id="322" r:id="rId21"/>
    <p:sldId id="262" r:id="rId22"/>
    <p:sldId id="327" r:id="rId23"/>
    <p:sldId id="386" r:id="rId24"/>
    <p:sldId id="258" r:id="rId25"/>
    <p:sldId id="264" r:id="rId26"/>
    <p:sldId id="265" r:id="rId27"/>
    <p:sldId id="268" r:id="rId28"/>
    <p:sldId id="270" r:id="rId29"/>
    <p:sldId id="263" r:id="rId30"/>
    <p:sldId id="383" r:id="rId31"/>
    <p:sldId id="337" r:id="rId32"/>
    <p:sldId id="388" r:id="rId33"/>
    <p:sldId id="339" r:id="rId34"/>
    <p:sldId id="340" r:id="rId35"/>
    <p:sldId id="328" r:id="rId36"/>
    <p:sldId id="384" r:id="rId37"/>
    <p:sldId id="330" r:id="rId38"/>
    <p:sldId id="389" r:id="rId39"/>
    <p:sldId id="332" r:id="rId40"/>
    <p:sldId id="341" r:id="rId41"/>
    <p:sldId id="365" r:id="rId42"/>
    <p:sldId id="366" r:id="rId43"/>
    <p:sldId id="387" r:id="rId44"/>
    <p:sldId id="382" r:id="rId45"/>
    <p:sldId id="354" r:id="rId46"/>
    <p:sldId id="381" r:id="rId47"/>
    <p:sldId id="380" r:id="rId48"/>
    <p:sldId id="395" r:id="rId49"/>
    <p:sldId id="351" r:id="rId50"/>
    <p:sldId id="379" r:id="rId51"/>
    <p:sldId id="392" r:id="rId52"/>
    <p:sldId id="396" r:id="rId53"/>
    <p:sldId id="385" r:id="rId54"/>
  </p:sldIdLst>
  <p:sldSz cx="18288000" cy="10287000"/>
  <p:notesSz cx="6797675" cy="9926638"/>
  <p:embeddedFontLst>
    <p:embeddedFont>
      <p:font typeface="Calibri" panose="020F0502020204030204" pitchFamily="34" charset="0"/>
      <p:regular r:id="rId56"/>
      <p:bold r:id="rId57"/>
      <p:italic r:id="rId58"/>
      <p:boldItalic r:id="rId59"/>
    </p:embeddedFont>
    <p:embeddedFont>
      <p:font typeface="Cambria" panose="02040503050406030204" pitchFamily="18" charset="0"/>
      <p:regular r:id="rId60"/>
      <p:bold r:id="rId61"/>
      <p:italic r:id="rId62"/>
      <p:boldItalic r:id="rId6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Roberto Ricci" initials="RR" lastIdx="1" clrIdx="0">
    <p:extLst>
      <p:ext uri="{19B8F6BF-5375-455C-9EA6-DF929625EA0E}">
        <p15:presenceInfo xmlns:p15="http://schemas.microsoft.com/office/powerpoint/2012/main" userId="S::roberto.ricci@invalsi.it::d35e375d-1428-4600-bbc8-3dcfebcacfcf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2600"/>
    <a:srgbClr val="0F2F61"/>
    <a:srgbClr val="6790A4"/>
    <a:srgbClr val="FDFDF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1" autoAdjust="0"/>
    <p:restoredTop sz="88302" autoAdjust="0"/>
  </p:normalViewPr>
  <p:slideViewPr>
    <p:cSldViewPr>
      <p:cViewPr varScale="1">
        <p:scale>
          <a:sx n="65" d="100"/>
          <a:sy n="65" d="100"/>
        </p:scale>
        <p:origin x="1410" y="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notesMaster" Target="notesMasters/notesMaster1.xml"/><Relationship Id="rId63" Type="http://schemas.openxmlformats.org/officeDocument/2006/relationships/font" Target="fonts/font8.fntdata"/><Relationship Id="rId68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font" Target="fonts/font3.fntdata"/><Relationship Id="rId66" Type="http://schemas.openxmlformats.org/officeDocument/2006/relationships/viewProps" Target="viewProps.xml"/><Relationship Id="rId5" Type="http://schemas.openxmlformats.org/officeDocument/2006/relationships/slide" Target="slides/slide4.xml"/><Relationship Id="rId61" Type="http://schemas.openxmlformats.org/officeDocument/2006/relationships/font" Target="fonts/font6.fntdata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font" Target="fonts/font1.fntdata"/><Relationship Id="rId64" Type="http://schemas.openxmlformats.org/officeDocument/2006/relationships/commentAuthors" Target="commentAuthor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font" Target="fonts/font4.fntdata"/><Relationship Id="rId67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font" Target="fonts/font2.fntdata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font" Target="fonts/font5.fntdata"/><Relationship Id="rId6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\\fileserver3\Resp_A2\appoggio%20Rapporto\038_livelli_grado_05_ENG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\\fileserver3\Resp_A2\appoggio%20Rapporto\038_livelli_grado_05_ENG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patrizia.falzetti\Desktop\provvisorio%20per%20Roberto\Summary_2021_06_15\TP_2021_06_15\G08_Table_REG_2021_06_15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\\fileserver3\Statistica5\Rilevazioni%202020%202021\Elaborazioni\Campione\G08\Trend\Grafici%20trend%20Studenti%20nei%20livelli%201&amp;2%20per%20ESCS%20Italiano%20G08%202019-2021_def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\\fileserver3\Statistica5\Rilevazioni%202020%202021\Elaborazioni\Campione\G08\Trend\Grafici%20trend%20Studenti%20nei%20livelli%201&amp;2%20per%20ESCS%20Matematica%20G08%202019-2021_def.xls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patrizia.falzetti\Desktop\provvisorio%20per%20Roberto\G13_Table_REG_2021_06_15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file:///\\fileserver3\Statistica5\Rilevazioni%202020%202021\Elaborazioni\Campione\G13\Trend\Grafici%20trend%20Studenti%20nei%20livelli%201&amp;2%20per%20ESCS%20Italiano%20G13%202019-2021_def.xls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file:///\\fileserver3\Statistica5\Rilevazioni%202020%202021\Elaborazioni\Campione\G13\Trend\Grafici%20trend%20Studenti%20nei%20livelli%201&amp;2%20per%20ESCS%20Matematica%20G13%202019-2021_def.xls" TargetMode="External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patrizia.falzetti\Dropbox\Pat_Rob\56_Rapporto%202021\050_DISP_IMPL_GR13.xlsx" TargetMode="External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4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it-IT"/>
              <a:t>Risultati di Inglese READING - ITALIA</a:t>
            </a:r>
          </a:p>
          <a:p>
            <a:pPr>
              <a:defRPr/>
            </a:pPr>
            <a:r>
              <a:rPr lang="it-IT"/>
              <a:t>Grado 5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4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v>READ_2019</c:v>
          </c:tx>
          <c:spPr>
            <a:gradFill rotWithShape="1">
              <a:gsLst>
                <a:gs pos="0">
                  <a:schemeClr val="accent1">
                    <a:shade val="51000"/>
                    <a:satMod val="130000"/>
                  </a:schemeClr>
                </a:gs>
                <a:gs pos="80000">
                  <a:schemeClr val="accent1">
                    <a:shade val="93000"/>
                    <a:satMod val="130000"/>
                  </a:schemeClr>
                </a:gs>
                <a:gs pos="100000">
                  <a:schemeClr val="accent1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cat>
            <c:strRef>
              <c:f>'Percentuale studenti Livelli In'!$B$31:$C$31</c:f>
              <c:strCache>
                <c:ptCount val="2"/>
                <c:pt idx="0">
                  <c:v>PRE-A1</c:v>
                </c:pt>
                <c:pt idx="1">
                  <c:v>A1</c:v>
                </c:pt>
              </c:strCache>
            </c:strRef>
          </c:cat>
          <c:val>
            <c:numRef>
              <c:f>'Percentuale studenti Livelli In'!$D$29:$E$29</c:f>
              <c:numCache>
                <c:formatCode>0</c:formatCode>
                <c:ptCount val="2"/>
                <c:pt idx="0">
                  <c:v>11.707124862124781</c:v>
                </c:pt>
                <c:pt idx="1">
                  <c:v>88.292875137875754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B4D-4844-96D8-E9203FD79775}"/>
            </c:ext>
          </c:extLst>
        </c:ser>
        <c:ser>
          <c:idx val="1"/>
          <c:order val="1"/>
          <c:tx>
            <c:v>READ_2021</c:v>
          </c:tx>
          <c:spPr>
            <a:gradFill rotWithShape="1">
              <a:gsLst>
                <a:gs pos="0">
                  <a:schemeClr val="accent3">
                    <a:shade val="51000"/>
                    <a:satMod val="130000"/>
                  </a:schemeClr>
                </a:gs>
                <a:gs pos="80000">
                  <a:schemeClr val="accent3">
                    <a:shade val="93000"/>
                    <a:satMod val="130000"/>
                  </a:schemeClr>
                </a:gs>
                <a:gs pos="100000">
                  <a:schemeClr val="accent3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cat>
            <c:strRef>
              <c:f>'Percentuale studenti Livelli In'!$B$31:$C$31</c:f>
              <c:strCache>
                <c:ptCount val="2"/>
                <c:pt idx="0">
                  <c:v>PRE-A1</c:v>
                </c:pt>
                <c:pt idx="1">
                  <c:v>A1</c:v>
                </c:pt>
              </c:strCache>
            </c:strRef>
          </c:cat>
          <c:val>
            <c:numRef>
              <c:f>'Percentuale studenti Livelli In'!$B$29:$C$29</c:f>
              <c:numCache>
                <c:formatCode>0</c:formatCode>
                <c:ptCount val="2"/>
                <c:pt idx="0">
                  <c:v>8.2002623067250582</c:v>
                </c:pt>
                <c:pt idx="1">
                  <c:v>91.799737693275574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B4D-4844-96D8-E9203FD7977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4"/>
        <c:axId val="819513663"/>
        <c:axId val="819310671"/>
      </c:barChart>
      <c:catAx>
        <c:axId val="819513663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it-IT"/>
                  <a:t>LIVELLO QCER - READING GR05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20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it-IT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819310671"/>
        <c:crosses val="autoZero"/>
        <c:auto val="1"/>
        <c:lblAlgn val="ctr"/>
        <c:lblOffset val="100"/>
        <c:noMultiLvlLbl val="0"/>
      </c:catAx>
      <c:valAx>
        <c:axId val="81931067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it-IT"/>
                  <a:t>Valori percentuali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20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it-IT"/>
            </a:p>
          </c:txPr>
        </c:title>
        <c:numFmt formatCode="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819513663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>
      <a:noFill/>
    </a:ln>
    <a:effectLst/>
  </c:spPr>
  <c:txPr>
    <a:bodyPr/>
    <a:lstStyle/>
    <a:p>
      <a:pPr>
        <a:defRPr sz="1200" b="1"/>
      </a:pPr>
      <a:endParaRPr lang="it-IT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4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it-IT"/>
              <a:t>Risultati di Inglese LISTENING - ITALIA</a:t>
            </a:r>
          </a:p>
          <a:p>
            <a:pPr>
              <a:defRPr/>
            </a:pPr>
            <a:r>
              <a:rPr lang="it-IT"/>
              <a:t>Grado 5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4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v>LIST_2019</c:v>
          </c:tx>
          <c:spPr>
            <a:gradFill rotWithShape="1">
              <a:gsLst>
                <a:gs pos="0">
                  <a:schemeClr val="accent1">
                    <a:shade val="51000"/>
                    <a:satMod val="130000"/>
                  </a:schemeClr>
                </a:gs>
                <a:gs pos="80000">
                  <a:schemeClr val="accent1">
                    <a:shade val="93000"/>
                    <a:satMod val="130000"/>
                  </a:schemeClr>
                </a:gs>
                <a:gs pos="100000">
                  <a:schemeClr val="accent1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cat>
            <c:strRef>
              <c:f>'Percentuale studenti Livelli In'!$B$31:$C$31</c:f>
              <c:strCache>
                <c:ptCount val="2"/>
                <c:pt idx="0">
                  <c:v>PRE-A1</c:v>
                </c:pt>
                <c:pt idx="1">
                  <c:v>A1</c:v>
                </c:pt>
              </c:strCache>
            </c:strRef>
          </c:cat>
          <c:val>
            <c:numRef>
              <c:f>'Percentuale studenti Livelli In'!$H$29:$I$29</c:f>
              <c:numCache>
                <c:formatCode>0</c:formatCode>
                <c:ptCount val="2"/>
                <c:pt idx="0">
                  <c:v>15.998421505996774</c:v>
                </c:pt>
                <c:pt idx="1">
                  <c:v>84.001578494003041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D65-4AD8-93FB-D2E7B1383FD9}"/>
            </c:ext>
          </c:extLst>
        </c:ser>
        <c:ser>
          <c:idx val="1"/>
          <c:order val="1"/>
          <c:tx>
            <c:v>LIST_2021</c:v>
          </c:tx>
          <c:spPr>
            <a:gradFill rotWithShape="1">
              <a:gsLst>
                <a:gs pos="0">
                  <a:schemeClr val="accent3">
                    <a:shade val="51000"/>
                    <a:satMod val="130000"/>
                  </a:schemeClr>
                </a:gs>
                <a:gs pos="80000">
                  <a:schemeClr val="accent3">
                    <a:shade val="93000"/>
                    <a:satMod val="130000"/>
                  </a:schemeClr>
                </a:gs>
                <a:gs pos="100000">
                  <a:schemeClr val="accent3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cat>
            <c:strRef>
              <c:f>'Percentuale studenti Livelli In'!$B$31:$C$31</c:f>
              <c:strCache>
                <c:ptCount val="2"/>
                <c:pt idx="0">
                  <c:v>PRE-A1</c:v>
                </c:pt>
                <c:pt idx="1">
                  <c:v>A1</c:v>
                </c:pt>
              </c:strCache>
            </c:strRef>
          </c:cat>
          <c:val>
            <c:numRef>
              <c:f>'Percentuale studenti Livelli In'!$F$29:$G$29</c:f>
              <c:numCache>
                <c:formatCode>0</c:formatCode>
                <c:ptCount val="2"/>
                <c:pt idx="0">
                  <c:v>17.599802922287701</c:v>
                </c:pt>
                <c:pt idx="1">
                  <c:v>82.400197077714566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D65-4AD8-93FB-D2E7B1383FD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4"/>
        <c:axId val="819513663"/>
        <c:axId val="819310671"/>
      </c:barChart>
      <c:catAx>
        <c:axId val="819513663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it-IT"/>
                  <a:t>LIVELLO QCER - LISTENING GR05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20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it-IT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819310671"/>
        <c:crosses val="autoZero"/>
        <c:auto val="1"/>
        <c:lblAlgn val="ctr"/>
        <c:lblOffset val="100"/>
        <c:noMultiLvlLbl val="0"/>
      </c:catAx>
      <c:valAx>
        <c:axId val="81931067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it-IT"/>
                  <a:t>Valori percentuali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20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it-IT"/>
            </a:p>
          </c:txPr>
        </c:title>
        <c:numFmt formatCode="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819513663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>
      <a:noFill/>
    </a:ln>
    <a:effectLst/>
  </c:spPr>
  <c:txPr>
    <a:bodyPr/>
    <a:lstStyle/>
    <a:p>
      <a:pPr>
        <a:defRPr sz="1200" b="1"/>
      </a:pPr>
      <a:endParaRPr lang="it-IT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32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it-IT"/>
              <a:t>Copertura campione e popolazione - Grado 8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32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'dati per grafico'!$B$1</c:f>
              <c:strCache>
                <c:ptCount val="1"/>
                <c:pt idx="0">
                  <c:v>Campione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hade val="51000"/>
                    <a:satMod val="130000"/>
                  </a:schemeClr>
                </a:gs>
                <a:gs pos="80000">
                  <a:schemeClr val="accent1">
                    <a:shade val="93000"/>
                    <a:satMod val="130000"/>
                  </a:schemeClr>
                </a:gs>
                <a:gs pos="100000">
                  <a:schemeClr val="accent1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cat>
            <c:strRef>
              <c:f>'dati per grafico'!$A$2:$A$23</c:f>
              <c:strCache>
                <c:ptCount val="22"/>
                <c:pt idx="0">
                  <c:v>Valle D'Aosta</c:v>
                </c:pt>
                <c:pt idx="1">
                  <c:v>Piemonte</c:v>
                </c:pt>
                <c:pt idx="2">
                  <c:v>Liguria</c:v>
                </c:pt>
                <c:pt idx="3">
                  <c:v>Lombardia</c:v>
                </c:pt>
                <c:pt idx="4">
                  <c:v>Prov. Aut. Bolzano</c:v>
                </c:pt>
                <c:pt idx="5">
                  <c:v>Prov. Aut. Trento</c:v>
                </c:pt>
                <c:pt idx="6">
                  <c:v>Veneto</c:v>
                </c:pt>
                <c:pt idx="7">
                  <c:v>Friuli-Venezia Giulia</c:v>
                </c:pt>
                <c:pt idx="8">
                  <c:v>Emilia-Romagna</c:v>
                </c:pt>
                <c:pt idx="9">
                  <c:v>Toscana</c:v>
                </c:pt>
                <c:pt idx="10">
                  <c:v>Umbria</c:v>
                </c:pt>
                <c:pt idx="11">
                  <c:v>Marche</c:v>
                </c:pt>
                <c:pt idx="12">
                  <c:v>Lazio</c:v>
                </c:pt>
                <c:pt idx="13">
                  <c:v>Abruzzo</c:v>
                </c:pt>
                <c:pt idx="14">
                  <c:v>Molise</c:v>
                </c:pt>
                <c:pt idx="15">
                  <c:v>Campania</c:v>
                </c:pt>
                <c:pt idx="16">
                  <c:v>Puglia</c:v>
                </c:pt>
                <c:pt idx="17">
                  <c:v>Basilicata</c:v>
                </c:pt>
                <c:pt idx="18">
                  <c:v>Calabria</c:v>
                </c:pt>
                <c:pt idx="19">
                  <c:v>Sicilia</c:v>
                </c:pt>
                <c:pt idx="20">
                  <c:v>Sardegna</c:v>
                </c:pt>
                <c:pt idx="21">
                  <c:v>Italia</c:v>
                </c:pt>
              </c:strCache>
            </c:strRef>
          </c:cat>
          <c:val>
            <c:numRef>
              <c:f>'dati per grafico'!$B$2:$B$23</c:f>
              <c:numCache>
                <c:formatCode>0.00</c:formatCode>
                <c:ptCount val="22"/>
                <c:pt idx="0">
                  <c:v>100</c:v>
                </c:pt>
                <c:pt idx="1">
                  <c:v>98.817407757805114</c:v>
                </c:pt>
                <c:pt idx="2">
                  <c:v>96.491228070175438</c:v>
                </c:pt>
                <c:pt idx="3">
                  <c:v>98.270440251572325</c:v>
                </c:pt>
                <c:pt idx="4">
                  <c:v>93.971631205673759</c:v>
                </c:pt>
                <c:pt idx="5">
                  <c:v>99.296875</c:v>
                </c:pt>
                <c:pt idx="6">
                  <c:v>99.35135135135134</c:v>
                </c:pt>
                <c:pt idx="7">
                  <c:v>96.769662921348313</c:v>
                </c:pt>
                <c:pt idx="8">
                  <c:v>98.130841121495322</c:v>
                </c:pt>
                <c:pt idx="9">
                  <c:v>96.666666666666671</c:v>
                </c:pt>
                <c:pt idx="10">
                  <c:v>98.057073466909529</c:v>
                </c:pt>
                <c:pt idx="11">
                  <c:v>98.533724340175951</c:v>
                </c:pt>
                <c:pt idx="12">
                  <c:v>99.565217391304344</c:v>
                </c:pt>
                <c:pt idx="13">
                  <c:v>99.475065616797892</c:v>
                </c:pt>
                <c:pt idx="14">
                  <c:v>96.536477523949898</c:v>
                </c:pt>
                <c:pt idx="15">
                  <c:v>95.854308557891628</c:v>
                </c:pt>
                <c:pt idx="16">
                  <c:v>87.918907736863886</c:v>
                </c:pt>
                <c:pt idx="17">
                  <c:v>97.47172322022621</c:v>
                </c:pt>
                <c:pt idx="18">
                  <c:v>97.751798561151077</c:v>
                </c:pt>
                <c:pt idx="19">
                  <c:v>97.275424871864033</c:v>
                </c:pt>
                <c:pt idx="20">
                  <c:v>94.674556213017752</c:v>
                </c:pt>
                <c:pt idx="21">
                  <c:v>97.218043258440829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5D2-4116-B0E4-BA2DF04B3BB1}"/>
            </c:ext>
          </c:extLst>
        </c:ser>
        <c:ser>
          <c:idx val="1"/>
          <c:order val="1"/>
          <c:tx>
            <c:strRef>
              <c:f>'dati per grafico'!$C$1</c:f>
              <c:strCache>
                <c:ptCount val="1"/>
                <c:pt idx="0">
                  <c:v>Popolazione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hade val="51000"/>
                    <a:satMod val="130000"/>
                  </a:schemeClr>
                </a:gs>
                <a:gs pos="80000">
                  <a:schemeClr val="accent2">
                    <a:shade val="93000"/>
                    <a:satMod val="130000"/>
                  </a:schemeClr>
                </a:gs>
                <a:gs pos="100000">
                  <a:schemeClr val="accent2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cat>
            <c:strRef>
              <c:f>'dati per grafico'!$A$2:$A$23</c:f>
              <c:strCache>
                <c:ptCount val="22"/>
                <c:pt idx="0">
                  <c:v>Valle D'Aosta</c:v>
                </c:pt>
                <c:pt idx="1">
                  <c:v>Piemonte</c:v>
                </c:pt>
                <c:pt idx="2">
                  <c:v>Liguria</c:v>
                </c:pt>
                <c:pt idx="3">
                  <c:v>Lombardia</c:v>
                </c:pt>
                <c:pt idx="4">
                  <c:v>Prov. Aut. Bolzano</c:v>
                </c:pt>
                <c:pt idx="5">
                  <c:v>Prov. Aut. Trento</c:v>
                </c:pt>
                <c:pt idx="6">
                  <c:v>Veneto</c:v>
                </c:pt>
                <c:pt idx="7">
                  <c:v>Friuli-Venezia Giulia</c:v>
                </c:pt>
                <c:pt idx="8">
                  <c:v>Emilia-Romagna</c:v>
                </c:pt>
                <c:pt idx="9">
                  <c:v>Toscana</c:v>
                </c:pt>
                <c:pt idx="10">
                  <c:v>Umbria</c:v>
                </c:pt>
                <c:pt idx="11">
                  <c:v>Marche</c:v>
                </c:pt>
                <c:pt idx="12">
                  <c:v>Lazio</c:v>
                </c:pt>
                <c:pt idx="13">
                  <c:v>Abruzzo</c:v>
                </c:pt>
                <c:pt idx="14">
                  <c:v>Molise</c:v>
                </c:pt>
                <c:pt idx="15">
                  <c:v>Campania</c:v>
                </c:pt>
                <c:pt idx="16">
                  <c:v>Puglia</c:v>
                </c:pt>
                <c:pt idx="17">
                  <c:v>Basilicata</c:v>
                </c:pt>
                <c:pt idx="18">
                  <c:v>Calabria</c:v>
                </c:pt>
                <c:pt idx="19">
                  <c:v>Sicilia</c:v>
                </c:pt>
                <c:pt idx="20">
                  <c:v>Sardegna</c:v>
                </c:pt>
                <c:pt idx="21">
                  <c:v>Italia</c:v>
                </c:pt>
              </c:strCache>
            </c:strRef>
          </c:cat>
          <c:val>
            <c:numRef>
              <c:f>'dati per grafico'!$C$2:$C$23</c:f>
              <c:numCache>
                <c:formatCode>0.00</c:formatCode>
                <c:ptCount val="22"/>
                <c:pt idx="0">
                  <c:v>97.333906686734039</c:v>
                </c:pt>
                <c:pt idx="1">
                  <c:v>97.080206072334533</c:v>
                </c:pt>
                <c:pt idx="2">
                  <c:v>97.291259986717918</c:v>
                </c:pt>
                <c:pt idx="3">
                  <c:v>97.740975006081882</c:v>
                </c:pt>
                <c:pt idx="4">
                  <c:v>96.515602112832354</c:v>
                </c:pt>
                <c:pt idx="5">
                  <c:v>98.915533118309725</c:v>
                </c:pt>
                <c:pt idx="6">
                  <c:v>98.53131420744235</c:v>
                </c:pt>
                <c:pt idx="7">
                  <c:v>97.793351643148029</c:v>
                </c:pt>
                <c:pt idx="8">
                  <c:v>97.793282789437058</c:v>
                </c:pt>
                <c:pt idx="9">
                  <c:v>96.692839336627316</c:v>
                </c:pt>
                <c:pt idx="10">
                  <c:v>97.825675931177912</c:v>
                </c:pt>
                <c:pt idx="11">
                  <c:v>97.581562626151424</c:v>
                </c:pt>
                <c:pt idx="12">
                  <c:v>96.636067269419385</c:v>
                </c:pt>
                <c:pt idx="13">
                  <c:v>97.837214971081607</c:v>
                </c:pt>
                <c:pt idx="14">
                  <c:v>94.712382526076638</c:v>
                </c:pt>
                <c:pt idx="15">
                  <c:v>91.119873425061499</c:v>
                </c:pt>
                <c:pt idx="16">
                  <c:v>53.851590106007066</c:v>
                </c:pt>
                <c:pt idx="17">
                  <c:v>97.309301244641844</c:v>
                </c:pt>
                <c:pt idx="18">
                  <c:v>93.602832442270497</c:v>
                </c:pt>
                <c:pt idx="19">
                  <c:v>94.389976211356583</c:v>
                </c:pt>
                <c:pt idx="20">
                  <c:v>95.74213342313017</c:v>
                </c:pt>
                <c:pt idx="21">
                  <c:v>93.418896130857803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5D2-4116-B0E4-BA2DF04B3BB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4"/>
        <c:axId val="687995120"/>
        <c:axId val="687996368"/>
      </c:barChart>
      <c:catAx>
        <c:axId val="6879951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687996368"/>
        <c:crosses val="autoZero"/>
        <c:auto val="1"/>
        <c:lblAlgn val="ctr"/>
        <c:lblOffset val="100"/>
        <c:noMultiLvlLbl val="0"/>
      </c:catAx>
      <c:valAx>
        <c:axId val="687996368"/>
        <c:scaling>
          <c:orientation val="minMax"/>
          <c:max val="100"/>
          <c:min val="4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6879951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>
      <a:noFill/>
    </a:ln>
    <a:effectLst/>
  </c:spPr>
  <c:txPr>
    <a:bodyPr/>
    <a:lstStyle/>
    <a:p>
      <a:pPr>
        <a:defRPr sz="1100"/>
      </a:pPr>
      <a:endParaRPr lang="it-IT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Sheet1!$U$66</c:f>
              <c:strCache>
                <c:ptCount val="1"/>
                <c:pt idx="0">
                  <c:v>Differenza 2021-2019</c:v>
                </c:pt>
              </c:strCache>
            </c:strRef>
          </c:tx>
          <c:spPr>
            <a:solidFill>
              <a:schemeClr val="accent1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multiLvlStrRef>
              <c:f>Sheet1!$Q$67:$R$70</c:f>
              <c:multiLvlStrCache>
                <c:ptCount val="4"/>
                <c:lvl>
                  <c:pt idx="0">
                    <c:v>Italia</c:v>
                  </c:pt>
                  <c:pt idx="1">
                    <c:v>Italia</c:v>
                  </c:pt>
                  <c:pt idx="2">
                    <c:v>Italia</c:v>
                  </c:pt>
                  <c:pt idx="3">
                    <c:v>Italia</c:v>
                  </c:pt>
                </c:lvl>
                <c:lvl>
                  <c:pt idx="0">
                    <c:v>ESCS Molto basso</c:v>
                  </c:pt>
                  <c:pt idx="1">
                    <c:v>ESCS Basso</c:v>
                  </c:pt>
                  <c:pt idx="2">
                    <c:v>ESCS Alto</c:v>
                  </c:pt>
                  <c:pt idx="3">
                    <c:v>ESCS Molto alto</c:v>
                  </c:pt>
                </c:lvl>
              </c:multiLvlStrCache>
            </c:multiLvlStrRef>
          </c:cat>
          <c:val>
            <c:numRef>
              <c:f>Sheet1!$U$67:$U$70</c:f>
              <c:numCache>
                <c:formatCode>0.0%</c:formatCode>
                <c:ptCount val="4"/>
                <c:pt idx="0">
                  <c:v>5.7274720982792626E-2</c:v>
                </c:pt>
                <c:pt idx="1">
                  <c:v>7.2220783831955015E-2</c:v>
                </c:pt>
                <c:pt idx="2">
                  <c:v>4.3535639844629603E-2</c:v>
                </c:pt>
                <c:pt idx="3">
                  <c:v>4.8367897126838144E-2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929-4EC2-BF1B-3F9093DDADCF}"/>
            </c:ext>
          </c:extLst>
        </c:ser>
        <c:ser>
          <c:idx val="1"/>
          <c:order val="1"/>
          <c:tx>
            <c:strRef>
              <c:f>Sheet1!$X$66</c:f>
              <c:strCache>
                <c:ptCount val="1"/>
                <c:pt idx="0">
                  <c:v>Differenza 2021-2018</c:v>
                </c:pt>
              </c:strCache>
            </c:strRef>
          </c:tx>
          <c:spPr>
            <a:solidFill>
              <a:schemeClr val="accent3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multiLvlStrRef>
              <c:f>Sheet1!$Q$67:$R$70</c:f>
              <c:multiLvlStrCache>
                <c:ptCount val="4"/>
                <c:lvl>
                  <c:pt idx="0">
                    <c:v>Italia</c:v>
                  </c:pt>
                  <c:pt idx="1">
                    <c:v>Italia</c:v>
                  </c:pt>
                  <c:pt idx="2">
                    <c:v>Italia</c:v>
                  </c:pt>
                  <c:pt idx="3">
                    <c:v>Italia</c:v>
                  </c:pt>
                </c:lvl>
                <c:lvl>
                  <c:pt idx="0">
                    <c:v>ESCS Molto basso</c:v>
                  </c:pt>
                  <c:pt idx="1">
                    <c:v>ESCS Basso</c:v>
                  </c:pt>
                  <c:pt idx="2">
                    <c:v>ESCS Alto</c:v>
                  </c:pt>
                  <c:pt idx="3">
                    <c:v>ESCS Molto alto</c:v>
                  </c:pt>
                </c:lvl>
              </c:multiLvlStrCache>
            </c:multiLvlStrRef>
          </c:cat>
          <c:val>
            <c:numRef>
              <c:f>Sheet1!$X$67:$X$70</c:f>
              <c:numCache>
                <c:formatCode>0.0%</c:formatCode>
                <c:ptCount val="4"/>
                <c:pt idx="0">
                  <c:v>1.3421092059301198E-2</c:v>
                </c:pt>
                <c:pt idx="1">
                  <c:v>7.1817804006175101E-2</c:v>
                </c:pt>
                <c:pt idx="2">
                  <c:v>4.5604946004203673E-2</c:v>
                </c:pt>
                <c:pt idx="3">
                  <c:v>5.9098458484761252E-2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929-4EC2-BF1B-3F9093DDADCF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65"/>
        <c:axId val="680989680"/>
        <c:axId val="1"/>
      </c:barChart>
      <c:catAx>
        <c:axId val="68098968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high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cap="all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"/>
        <c:crosses val="autoZero"/>
        <c:auto val="1"/>
        <c:lblAlgn val="ctr"/>
        <c:lblOffset val="100"/>
        <c:noMultiLvlLbl val="0"/>
      </c:catAx>
      <c:valAx>
        <c:axId val="1"/>
        <c:scaling>
          <c:orientation val="minMax"/>
        </c:scaling>
        <c:delete val="0"/>
        <c:axPos val="b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6809896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 sz="1400" b="1"/>
      </a:pPr>
      <a:endParaRPr lang="it-IT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v>Differenza 2021-2019</c:v>
          </c:tx>
          <c:spPr>
            <a:solidFill>
              <a:schemeClr val="accent1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multiLvlStrRef>
              <c:f>Sheet1!$Q$69:$R$72</c:f>
              <c:multiLvlStrCache>
                <c:ptCount val="4"/>
                <c:lvl>
                  <c:pt idx="0">
                    <c:v>Italia</c:v>
                  </c:pt>
                  <c:pt idx="1">
                    <c:v>Italia</c:v>
                  </c:pt>
                  <c:pt idx="2">
                    <c:v>Italia</c:v>
                  </c:pt>
                  <c:pt idx="3">
                    <c:v>Italia</c:v>
                  </c:pt>
                </c:lvl>
                <c:lvl>
                  <c:pt idx="0">
                    <c:v>ESCS Molto basso</c:v>
                  </c:pt>
                  <c:pt idx="1">
                    <c:v>ESCS Basso</c:v>
                  </c:pt>
                  <c:pt idx="2">
                    <c:v>ESCS Alto</c:v>
                  </c:pt>
                  <c:pt idx="3">
                    <c:v>ESCS Molto alto</c:v>
                  </c:pt>
                </c:lvl>
              </c:multiLvlStrCache>
            </c:multiLvlStrRef>
          </c:cat>
          <c:val>
            <c:numRef>
              <c:f>Sheet1!$U$69:$U$72</c:f>
              <c:numCache>
                <c:formatCode>0.0%</c:formatCode>
                <c:ptCount val="4"/>
                <c:pt idx="0">
                  <c:v>4.9518328500204323E-2</c:v>
                </c:pt>
                <c:pt idx="1">
                  <c:v>8.1347411142081438E-2</c:v>
                </c:pt>
                <c:pt idx="2">
                  <c:v>7.33234645267129E-2</c:v>
                </c:pt>
                <c:pt idx="3">
                  <c:v>8.7965041363017471E-2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CFE-47B4-8579-52D96835B5BF}"/>
            </c:ext>
          </c:extLst>
        </c:ser>
        <c:ser>
          <c:idx val="1"/>
          <c:order val="1"/>
          <c:tx>
            <c:v>Differenza 2021-2018</c:v>
          </c:tx>
          <c:spPr>
            <a:solidFill>
              <a:schemeClr val="accent3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multiLvlStrRef>
              <c:f>Sheet1!$Q$69:$R$72</c:f>
              <c:multiLvlStrCache>
                <c:ptCount val="4"/>
                <c:lvl>
                  <c:pt idx="0">
                    <c:v>Italia</c:v>
                  </c:pt>
                  <c:pt idx="1">
                    <c:v>Italia</c:v>
                  </c:pt>
                  <c:pt idx="2">
                    <c:v>Italia</c:v>
                  </c:pt>
                  <c:pt idx="3">
                    <c:v>Italia</c:v>
                  </c:pt>
                </c:lvl>
                <c:lvl>
                  <c:pt idx="0">
                    <c:v>ESCS Molto basso</c:v>
                  </c:pt>
                  <c:pt idx="1">
                    <c:v>ESCS Basso</c:v>
                  </c:pt>
                  <c:pt idx="2">
                    <c:v>ESCS Alto</c:v>
                  </c:pt>
                  <c:pt idx="3">
                    <c:v>ESCS Molto alto</c:v>
                  </c:pt>
                </c:lvl>
              </c:multiLvlStrCache>
            </c:multiLvlStrRef>
          </c:cat>
          <c:val>
            <c:numRef>
              <c:f>Sheet1!$X$69:$X$72</c:f>
              <c:numCache>
                <c:formatCode>0.0%</c:formatCode>
                <c:ptCount val="4"/>
                <c:pt idx="0">
                  <c:v>-8.7520836203824892E-4</c:v>
                </c:pt>
                <c:pt idx="1">
                  <c:v>4.9497332413793171E-2</c:v>
                </c:pt>
                <c:pt idx="2">
                  <c:v>6.5736197567914045E-2</c:v>
                </c:pt>
                <c:pt idx="3">
                  <c:v>8.8824530174368088E-2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CFE-47B4-8579-52D96835B5BF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65"/>
        <c:axId val="1026604847"/>
        <c:axId val="1"/>
      </c:barChart>
      <c:catAx>
        <c:axId val="1026604847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high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cap="all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"/>
        <c:crosses val="autoZero"/>
        <c:auto val="1"/>
        <c:lblAlgn val="ctr"/>
        <c:lblOffset val="100"/>
        <c:noMultiLvlLbl val="0"/>
      </c:catAx>
      <c:valAx>
        <c:axId val="1"/>
        <c:scaling>
          <c:orientation val="minMax"/>
        </c:scaling>
        <c:delete val="0"/>
        <c:axPos val="b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026604847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 b="1"/>
      </a:pPr>
      <a:endParaRPr lang="it-IT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32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it-IT"/>
              <a:t>Copertura campione e popolazione - Grado 13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32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'dati per grafico'!$B$1</c:f>
              <c:strCache>
                <c:ptCount val="1"/>
                <c:pt idx="0">
                  <c:v>Campione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hade val="51000"/>
                    <a:satMod val="130000"/>
                  </a:schemeClr>
                </a:gs>
                <a:gs pos="80000">
                  <a:schemeClr val="accent1">
                    <a:shade val="93000"/>
                    <a:satMod val="130000"/>
                  </a:schemeClr>
                </a:gs>
                <a:gs pos="100000">
                  <a:schemeClr val="accent1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cat>
            <c:strRef>
              <c:f>'dati per grafico'!$A$2:$A$23</c:f>
              <c:strCache>
                <c:ptCount val="22"/>
                <c:pt idx="0">
                  <c:v>Valle D'Aosta</c:v>
                </c:pt>
                <c:pt idx="1">
                  <c:v>Piemonte</c:v>
                </c:pt>
                <c:pt idx="2">
                  <c:v>Liguria</c:v>
                </c:pt>
                <c:pt idx="3">
                  <c:v>Lombardia</c:v>
                </c:pt>
                <c:pt idx="4">
                  <c:v>Prov. Aut. Bolzano</c:v>
                </c:pt>
                <c:pt idx="5">
                  <c:v>Prov. Aut. Trento</c:v>
                </c:pt>
                <c:pt idx="6">
                  <c:v>Veneto</c:v>
                </c:pt>
                <c:pt idx="7">
                  <c:v>Friuli-Venezia Giulia</c:v>
                </c:pt>
                <c:pt idx="8">
                  <c:v>Emilia-Romagna</c:v>
                </c:pt>
                <c:pt idx="9">
                  <c:v>Toscana</c:v>
                </c:pt>
                <c:pt idx="10">
                  <c:v>Umbria</c:v>
                </c:pt>
                <c:pt idx="11">
                  <c:v>Marche</c:v>
                </c:pt>
                <c:pt idx="12">
                  <c:v>Lazio</c:v>
                </c:pt>
                <c:pt idx="13">
                  <c:v>Abruzzo</c:v>
                </c:pt>
                <c:pt idx="14">
                  <c:v>Molise</c:v>
                </c:pt>
                <c:pt idx="15">
                  <c:v>Campania</c:v>
                </c:pt>
                <c:pt idx="16">
                  <c:v>Puglia</c:v>
                </c:pt>
                <c:pt idx="17">
                  <c:v>Basilicata</c:v>
                </c:pt>
                <c:pt idx="18">
                  <c:v>Calabria</c:v>
                </c:pt>
                <c:pt idx="19">
                  <c:v>Sicilia</c:v>
                </c:pt>
                <c:pt idx="20">
                  <c:v>Sardegna</c:v>
                </c:pt>
                <c:pt idx="21">
                  <c:v>Italia</c:v>
                </c:pt>
              </c:strCache>
            </c:strRef>
          </c:cat>
          <c:val>
            <c:numRef>
              <c:f>'dati per grafico'!$B$2:$B$23</c:f>
              <c:numCache>
                <c:formatCode>0.00</c:formatCode>
                <c:ptCount val="22"/>
                <c:pt idx="0">
                  <c:v>97.816593886462883</c:v>
                </c:pt>
                <c:pt idx="1">
                  <c:v>96.657655443597932</c:v>
                </c:pt>
                <c:pt idx="2">
                  <c:v>95.111469245232342</c:v>
                </c:pt>
                <c:pt idx="3">
                  <c:v>96.234709480122334</c:v>
                </c:pt>
                <c:pt idx="4">
                  <c:v>93.901716992303136</c:v>
                </c:pt>
                <c:pt idx="5">
                  <c:v>97.380850150279088</c:v>
                </c:pt>
                <c:pt idx="6">
                  <c:v>97.783056215360247</c:v>
                </c:pt>
                <c:pt idx="7">
                  <c:v>95.408767772511851</c:v>
                </c:pt>
                <c:pt idx="8">
                  <c:v>96.841616349280073</c:v>
                </c:pt>
                <c:pt idx="9">
                  <c:v>96.941323345817736</c:v>
                </c:pt>
                <c:pt idx="10">
                  <c:v>95.568927789934349</c:v>
                </c:pt>
                <c:pt idx="11">
                  <c:v>90.73770491803279</c:v>
                </c:pt>
                <c:pt idx="12">
                  <c:v>92.589043283820473</c:v>
                </c:pt>
                <c:pt idx="13">
                  <c:v>93.933463796477497</c:v>
                </c:pt>
                <c:pt idx="14">
                  <c:v>94.357076780758547</c:v>
                </c:pt>
                <c:pt idx="15">
                  <c:v>86.293273290177325</c:v>
                </c:pt>
                <c:pt idx="16">
                  <c:v>88.346015218261925</c:v>
                </c:pt>
                <c:pt idx="17">
                  <c:v>86.808894230769226</c:v>
                </c:pt>
                <c:pt idx="18">
                  <c:v>93.367662203913497</c:v>
                </c:pt>
                <c:pt idx="19">
                  <c:v>94.258964847200147</c:v>
                </c:pt>
                <c:pt idx="20">
                  <c:v>93.200934579439249</c:v>
                </c:pt>
                <c:pt idx="21">
                  <c:v>93.655489058431172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B22-4AAA-8CD1-EDE94D885011}"/>
            </c:ext>
          </c:extLst>
        </c:ser>
        <c:ser>
          <c:idx val="1"/>
          <c:order val="1"/>
          <c:tx>
            <c:strRef>
              <c:f>'dati per grafico'!$C$1</c:f>
              <c:strCache>
                <c:ptCount val="1"/>
                <c:pt idx="0">
                  <c:v>Popolazione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hade val="51000"/>
                    <a:satMod val="130000"/>
                  </a:schemeClr>
                </a:gs>
                <a:gs pos="80000">
                  <a:schemeClr val="accent2">
                    <a:shade val="93000"/>
                    <a:satMod val="130000"/>
                  </a:schemeClr>
                </a:gs>
                <a:gs pos="100000">
                  <a:schemeClr val="accent2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cat>
            <c:strRef>
              <c:f>'dati per grafico'!$A$2:$A$23</c:f>
              <c:strCache>
                <c:ptCount val="22"/>
                <c:pt idx="0">
                  <c:v>Valle D'Aosta</c:v>
                </c:pt>
                <c:pt idx="1">
                  <c:v>Piemonte</c:v>
                </c:pt>
                <c:pt idx="2">
                  <c:v>Liguria</c:v>
                </c:pt>
                <c:pt idx="3">
                  <c:v>Lombardia</c:v>
                </c:pt>
                <c:pt idx="4">
                  <c:v>Prov. Aut. Bolzano</c:v>
                </c:pt>
                <c:pt idx="5">
                  <c:v>Prov. Aut. Trento</c:v>
                </c:pt>
                <c:pt idx="6">
                  <c:v>Veneto</c:v>
                </c:pt>
                <c:pt idx="7">
                  <c:v>Friuli-Venezia Giulia</c:v>
                </c:pt>
                <c:pt idx="8">
                  <c:v>Emilia-Romagna</c:v>
                </c:pt>
                <c:pt idx="9">
                  <c:v>Toscana</c:v>
                </c:pt>
                <c:pt idx="10">
                  <c:v>Umbria</c:v>
                </c:pt>
                <c:pt idx="11">
                  <c:v>Marche</c:v>
                </c:pt>
                <c:pt idx="12">
                  <c:v>Lazio</c:v>
                </c:pt>
                <c:pt idx="13">
                  <c:v>Abruzzo</c:v>
                </c:pt>
                <c:pt idx="14">
                  <c:v>Molise</c:v>
                </c:pt>
                <c:pt idx="15">
                  <c:v>Campania</c:v>
                </c:pt>
                <c:pt idx="16">
                  <c:v>Puglia</c:v>
                </c:pt>
                <c:pt idx="17">
                  <c:v>Basilicata</c:v>
                </c:pt>
                <c:pt idx="18">
                  <c:v>Calabria</c:v>
                </c:pt>
                <c:pt idx="19">
                  <c:v>Sicilia</c:v>
                </c:pt>
                <c:pt idx="20">
                  <c:v>Sardegna</c:v>
                </c:pt>
                <c:pt idx="21">
                  <c:v>Italia</c:v>
                </c:pt>
              </c:strCache>
            </c:strRef>
          </c:cat>
          <c:val>
            <c:numRef>
              <c:f>'dati per grafico'!$C$2:$C$23</c:f>
              <c:numCache>
                <c:formatCode>0.00</c:formatCode>
                <c:ptCount val="22"/>
                <c:pt idx="0">
                  <c:v>93.246753246753244</c:v>
                </c:pt>
                <c:pt idx="1">
                  <c:v>86.65015870905556</c:v>
                </c:pt>
                <c:pt idx="2">
                  <c:v>93.395036760332147</c:v>
                </c:pt>
                <c:pt idx="3">
                  <c:v>93.31920082809863</c:v>
                </c:pt>
                <c:pt idx="4">
                  <c:v>92.812096345262518</c:v>
                </c:pt>
                <c:pt idx="5">
                  <c:v>97.873996885854595</c:v>
                </c:pt>
                <c:pt idx="6">
                  <c:v>97.41482540833853</c:v>
                </c:pt>
                <c:pt idx="7">
                  <c:v>92.139800285306706</c:v>
                </c:pt>
                <c:pt idx="8">
                  <c:v>92.807803248823433</c:v>
                </c:pt>
                <c:pt idx="9">
                  <c:v>91.887279647614889</c:v>
                </c:pt>
                <c:pt idx="10">
                  <c:v>93.433745741438045</c:v>
                </c:pt>
                <c:pt idx="11">
                  <c:v>90.082505472301733</c:v>
                </c:pt>
                <c:pt idx="12">
                  <c:v>86.367626312764514</c:v>
                </c:pt>
                <c:pt idx="13">
                  <c:v>90.915643545325679</c:v>
                </c:pt>
                <c:pt idx="14">
                  <c:v>92.840315476800157</c:v>
                </c:pt>
                <c:pt idx="15">
                  <c:v>57.436165397518501</c:v>
                </c:pt>
                <c:pt idx="16">
                  <c:v>46.906773948643718</c:v>
                </c:pt>
                <c:pt idx="17">
                  <c:v>86.015554177203114</c:v>
                </c:pt>
                <c:pt idx="18">
                  <c:v>68.634310703276228</c:v>
                </c:pt>
                <c:pt idx="19">
                  <c:v>87.322544409760837</c:v>
                </c:pt>
                <c:pt idx="20">
                  <c:v>86.665556157081582</c:v>
                </c:pt>
                <c:pt idx="21">
                  <c:v>81.93582497959973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B22-4AAA-8CD1-EDE94D88501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4"/>
        <c:axId val="687995120"/>
        <c:axId val="687996368"/>
      </c:barChart>
      <c:catAx>
        <c:axId val="6879951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687996368"/>
        <c:crosses val="autoZero"/>
        <c:auto val="1"/>
        <c:lblAlgn val="ctr"/>
        <c:lblOffset val="100"/>
        <c:noMultiLvlLbl val="0"/>
      </c:catAx>
      <c:valAx>
        <c:axId val="687996368"/>
        <c:scaling>
          <c:orientation val="minMax"/>
          <c:max val="100"/>
          <c:min val="4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6879951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>
      <a:noFill/>
    </a:ln>
    <a:effectLst/>
  </c:spPr>
  <c:txPr>
    <a:bodyPr/>
    <a:lstStyle/>
    <a:p>
      <a:pPr>
        <a:defRPr sz="1100"/>
      </a:pPr>
      <a:endParaRPr lang="it-IT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'dati per grafico'!$U$30</c:f>
              <c:strCache>
                <c:ptCount val="1"/>
                <c:pt idx="0">
                  <c:v>Differenza 2021-2019</c:v>
                </c:pt>
              </c:strCache>
            </c:strRef>
          </c:tx>
          <c:spPr>
            <a:solidFill>
              <a:schemeClr val="accent1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multiLvlStrRef>
              <c:f>'dati per grafico'!$Q$31:$R$34</c:f>
              <c:multiLvlStrCache>
                <c:ptCount val="4"/>
                <c:lvl>
                  <c:pt idx="0">
                    <c:v>Italia</c:v>
                  </c:pt>
                  <c:pt idx="1">
                    <c:v>Italia</c:v>
                  </c:pt>
                  <c:pt idx="2">
                    <c:v>Italia</c:v>
                  </c:pt>
                  <c:pt idx="3">
                    <c:v>Italia</c:v>
                  </c:pt>
                </c:lvl>
                <c:lvl>
                  <c:pt idx="0">
                    <c:v>ESCS Molto basso</c:v>
                  </c:pt>
                  <c:pt idx="1">
                    <c:v>ESCS Basso</c:v>
                  </c:pt>
                  <c:pt idx="2">
                    <c:v>ESCS Alto</c:v>
                  </c:pt>
                  <c:pt idx="3">
                    <c:v>ESCS Molto alto</c:v>
                  </c:pt>
                </c:lvl>
              </c:multiLvlStrCache>
            </c:multiLvlStrRef>
          </c:cat>
          <c:val>
            <c:numRef>
              <c:f>'dati per grafico'!$U$31:$U$34</c:f>
              <c:numCache>
                <c:formatCode>0.0%</c:formatCode>
                <c:ptCount val="4"/>
                <c:pt idx="0">
                  <c:v>0.15105680085942785</c:v>
                </c:pt>
                <c:pt idx="1">
                  <c:v>0.11575117289785225</c:v>
                </c:pt>
                <c:pt idx="2">
                  <c:v>8.2056111637982543E-2</c:v>
                </c:pt>
                <c:pt idx="3">
                  <c:v>7.9059238647903957E-2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4ED-42E9-9516-5298F011892D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65"/>
        <c:axId val="1756582240"/>
        <c:axId val="1"/>
      </c:barChart>
      <c:catAx>
        <c:axId val="175658224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high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cap="all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"/>
        <c:crosses val="autoZero"/>
        <c:auto val="1"/>
        <c:lblAlgn val="ctr"/>
        <c:lblOffset val="100"/>
        <c:noMultiLvlLbl val="0"/>
      </c:catAx>
      <c:valAx>
        <c:axId val="1"/>
        <c:scaling>
          <c:orientation val="minMax"/>
          <c:max val="0.17"/>
        </c:scaling>
        <c:delete val="0"/>
        <c:axPos val="b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0.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7565822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 sz="1200" b="1"/>
      </a:pPr>
      <a:endParaRPr lang="it-IT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'dati per grafico'!$U$30</c:f>
              <c:strCache>
                <c:ptCount val="1"/>
                <c:pt idx="0">
                  <c:v>Differenza 2021-2019</c:v>
                </c:pt>
              </c:strCache>
            </c:strRef>
          </c:tx>
          <c:spPr>
            <a:solidFill>
              <a:schemeClr val="accent1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multiLvlStrRef>
              <c:f>'dati per grafico'!$Q$31:$R$34</c:f>
              <c:multiLvlStrCache>
                <c:ptCount val="4"/>
                <c:lvl>
                  <c:pt idx="0">
                    <c:v>Italia</c:v>
                  </c:pt>
                  <c:pt idx="1">
                    <c:v>Italia</c:v>
                  </c:pt>
                  <c:pt idx="2">
                    <c:v>Italia</c:v>
                  </c:pt>
                  <c:pt idx="3">
                    <c:v>Italia</c:v>
                  </c:pt>
                </c:lvl>
                <c:lvl>
                  <c:pt idx="0">
                    <c:v>ESCS Molto basso</c:v>
                  </c:pt>
                  <c:pt idx="1">
                    <c:v>ESCS Basso</c:v>
                  </c:pt>
                  <c:pt idx="2">
                    <c:v>ESCS Alto</c:v>
                  </c:pt>
                  <c:pt idx="3">
                    <c:v>ESCS Molto alto</c:v>
                  </c:pt>
                </c:lvl>
              </c:multiLvlStrCache>
            </c:multiLvlStrRef>
          </c:cat>
          <c:val>
            <c:numRef>
              <c:f>'dati per grafico'!$U$31:$U$34</c:f>
              <c:numCache>
                <c:formatCode>0.0%</c:formatCode>
                <c:ptCount val="4"/>
                <c:pt idx="0">
                  <c:v>0.14588038485498056</c:v>
                </c:pt>
                <c:pt idx="1">
                  <c:v>0.12850729698326974</c:v>
                </c:pt>
                <c:pt idx="2">
                  <c:v>0.11287224343996449</c:v>
                </c:pt>
                <c:pt idx="3">
                  <c:v>9.6019148439980828E-2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13C-404A-89F6-0D3F30C1F375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65"/>
        <c:axId val="1889385248"/>
        <c:axId val="1"/>
      </c:barChart>
      <c:catAx>
        <c:axId val="188938524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high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cap="all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"/>
        <c:crosses val="autoZero"/>
        <c:auto val="1"/>
        <c:lblAlgn val="ctr"/>
        <c:lblOffset val="100"/>
        <c:noMultiLvlLbl val="0"/>
      </c:catAx>
      <c:valAx>
        <c:axId val="1"/>
        <c:scaling>
          <c:orientation val="minMax"/>
          <c:max val="0.17"/>
          <c:min val="0"/>
        </c:scaling>
        <c:delete val="0"/>
        <c:axPos val="b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0.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8893852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 sz="1200" b="1"/>
      </a:pPr>
      <a:endParaRPr lang="it-IT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it-IT" sz="1600" b="1"/>
              <a:t>La dispersione s</a:t>
            </a:r>
            <a:r>
              <a:rPr lang="it-IT" sz="1600" b="1" baseline="0"/>
              <a:t>colastica implicita in base al contesto sociale di provenienza</a:t>
            </a:r>
            <a:endParaRPr lang="it-IT" sz="1600" b="1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Foglio2!$B$1</c:f>
              <c:strCache>
                <c:ptCount val="1"/>
                <c:pt idx="0">
                  <c:v>2019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Foglio2!$A$2:$A$4</c:f>
              <c:strCache>
                <c:ptCount val="3"/>
                <c:pt idx="0">
                  <c:v>ESCS sotto la media</c:v>
                </c:pt>
                <c:pt idx="1">
                  <c:v>ESCS sopra la media</c:v>
                </c:pt>
                <c:pt idx="2">
                  <c:v>ESCS non disponibile</c:v>
                </c:pt>
              </c:strCache>
            </c:strRef>
          </c:cat>
          <c:val>
            <c:numRef>
              <c:f>Foglio2!$B$2:$B$4</c:f>
              <c:numCache>
                <c:formatCode>General</c:formatCode>
                <c:ptCount val="3"/>
                <c:pt idx="0">
                  <c:v>7.3</c:v>
                </c:pt>
                <c:pt idx="1">
                  <c:v>3.7</c:v>
                </c:pt>
                <c:pt idx="2">
                  <c:v>11.3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B0A-4BF2-8E0F-514782B8DB61}"/>
            </c:ext>
          </c:extLst>
        </c:ser>
        <c:ser>
          <c:idx val="1"/>
          <c:order val="1"/>
          <c:tx>
            <c:strRef>
              <c:f>Foglio2!$C$1</c:f>
              <c:strCache>
                <c:ptCount val="1"/>
                <c:pt idx="0">
                  <c:v>2021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Foglio2!$A$2:$A$4</c:f>
              <c:strCache>
                <c:ptCount val="3"/>
                <c:pt idx="0">
                  <c:v>ESCS sotto la media</c:v>
                </c:pt>
                <c:pt idx="1">
                  <c:v>ESCS sopra la media</c:v>
                </c:pt>
                <c:pt idx="2">
                  <c:v>ESCS non disponibile</c:v>
                </c:pt>
              </c:strCache>
            </c:strRef>
          </c:cat>
          <c:val>
            <c:numRef>
              <c:f>Foglio2!$C$2:$C$4</c:f>
              <c:numCache>
                <c:formatCode>General</c:formatCode>
                <c:ptCount val="3"/>
                <c:pt idx="0">
                  <c:v>12.3</c:v>
                </c:pt>
                <c:pt idx="1">
                  <c:v>5.3</c:v>
                </c:pt>
                <c:pt idx="2">
                  <c:v>17.7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B0A-4BF2-8E0F-514782B8DB6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73360191"/>
        <c:axId val="373361839"/>
      </c:barChart>
      <c:catAx>
        <c:axId val="37336019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373361839"/>
        <c:crosses val="autoZero"/>
        <c:auto val="1"/>
        <c:lblAlgn val="ctr"/>
        <c:lblOffset val="100"/>
        <c:noMultiLvlLbl val="0"/>
      </c:catAx>
      <c:valAx>
        <c:axId val="37336183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it-IT" sz="1200" b="1"/>
                  <a:t>Valori percentuali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it-IT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373360191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>
      <a:noFill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lt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3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lt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3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lt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218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1197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5.xml><?xml version="1.0" encoding="utf-8"?>
<cs:chartStyle xmlns:cs="http://schemas.microsoft.com/office/drawing/2012/chartStyle" xmlns:a="http://schemas.openxmlformats.org/drawingml/2006/main" id="218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1197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6.xml><?xml version="1.0" encoding="utf-8"?>
<cs:chartStyle xmlns:cs="http://schemas.microsoft.com/office/drawing/2012/chartStyle" xmlns:a="http://schemas.openxmlformats.org/drawingml/2006/main" id="3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lt1"/>
    </cs:fontRef>
  </cs:wall>
</cs:chartStyle>
</file>

<file path=ppt/charts/style7.xml><?xml version="1.0" encoding="utf-8"?>
<cs:chartStyle xmlns:cs="http://schemas.microsoft.com/office/drawing/2012/chartStyle" xmlns:a="http://schemas.openxmlformats.org/drawingml/2006/main" id="218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1197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8.xml><?xml version="1.0" encoding="utf-8"?>
<cs:chartStyle xmlns:cs="http://schemas.microsoft.com/office/drawing/2012/chartStyle" xmlns:a="http://schemas.openxmlformats.org/drawingml/2006/main" id="218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1197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50444" y="1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780440-ADDB-BD49-9F54-C3DA66A8275B}" type="datetimeFigureOut">
              <a:rPr lang="en-GB" smtClean="0"/>
              <a:t>13/07/2021</a:t>
            </a:fld>
            <a:endParaRPr lang="en-GB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420688" y="1239838"/>
            <a:ext cx="5956300" cy="33512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79768" y="4777195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GB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1" y="9428584"/>
            <a:ext cx="2945659" cy="49805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50444" y="9428584"/>
            <a:ext cx="2945659" cy="49805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9DFDEF6-82C7-884B-B68D-F56103098167}" type="slidenum">
              <a:rPr lang="en-GB" smtClean="0"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03230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DFDEF6-82C7-884B-B68D-F56103098167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622543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DFDEF6-82C7-884B-B68D-F56103098167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204007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DFDEF6-82C7-884B-B68D-F56103098167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9414823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+mj-lt"/>
              <a:buNone/>
            </a:pPr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DFDEF6-82C7-884B-B68D-F56103098167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1031221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+mj-lt"/>
              <a:buNone/>
            </a:pPr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DFDEF6-82C7-884B-B68D-F56103098167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0138681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b="1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DFDEF6-82C7-884B-B68D-F56103098167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2260221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DFDEF6-82C7-884B-B68D-F56103098167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3269853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b="1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DFDEF6-82C7-884B-B68D-F56103098167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624683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b="1" dirty="0">
              <a:solidFill>
                <a:srgbClr val="FF0000"/>
              </a:solidFill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DFDEF6-82C7-884B-B68D-F56103098167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687618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DFDEF6-82C7-884B-B68D-F56103098167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3521769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DFDEF6-82C7-884B-B68D-F56103098167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6791498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+mj-lt"/>
              <a:buNone/>
            </a:pPr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DFDEF6-82C7-884B-B68D-F56103098167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2715500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+mj-lt"/>
              <a:buNone/>
            </a:pPr>
            <a:endParaRPr lang="it-IT" b="1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DFDEF6-82C7-884B-B68D-F56103098167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075578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sz="1400" b="1" dirty="0"/>
          </a:p>
          <a:p>
            <a:endParaRPr lang="it-IT" dirty="0"/>
          </a:p>
          <a:p>
            <a:endParaRPr lang="it-IT" b="1" baseline="0" dirty="0">
              <a:solidFill>
                <a:srgbClr val="FF0000"/>
              </a:solidFill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DFDEF6-82C7-884B-B68D-F56103098167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3006437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dirty="0">
              <a:highlight>
                <a:srgbClr val="FF0000"/>
              </a:highlight>
            </a:endParaRPr>
          </a:p>
          <a:p>
            <a:endParaRPr lang="en-GB" b="1" dirty="0">
              <a:solidFill>
                <a:srgbClr val="FF0000"/>
              </a:solidFill>
              <a:highlight>
                <a:srgbClr val="FF0000"/>
              </a:highlight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DFDEF6-82C7-884B-B68D-F56103098167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0184513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DFDEF6-82C7-884B-B68D-F56103098167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2658207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+mj-lt"/>
              <a:buNone/>
            </a:pPr>
            <a:endParaRPr lang="it-IT" strike="sngStrike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DFDEF6-82C7-884B-B68D-F56103098167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1814806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None/>
              <a:tabLst/>
              <a:defRPr/>
            </a:pPr>
            <a:endParaRPr lang="it-IT" b="1" dirty="0">
              <a:highlight>
                <a:srgbClr val="FF2600"/>
              </a:highlight>
            </a:endParaRPr>
          </a:p>
          <a:p>
            <a:pPr marL="228600" indent="-228600">
              <a:buFont typeface="+mj-lt"/>
              <a:buAutoNum type="arabicPeriod"/>
            </a:pPr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DFDEF6-82C7-884B-B68D-F56103098167}" type="slidenum">
              <a:rPr lang="en-GB" smtClean="0"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6169132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b="1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DFDEF6-82C7-884B-B68D-F56103098167}" type="slidenum">
              <a:rPr lang="en-GB" smtClean="0"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3991379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b="1" dirty="0">
              <a:solidFill>
                <a:srgbClr val="FF0000"/>
              </a:solidFill>
              <a:highlight>
                <a:srgbClr val="FF0000"/>
              </a:highlight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DFDEF6-82C7-884B-B68D-F56103098167}" type="slidenum">
              <a:rPr lang="en-GB" smtClean="0"/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6026428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DFDEF6-82C7-884B-B68D-F56103098167}" type="slidenum">
              <a:rPr lang="en-GB" smtClean="0"/>
              <a:t>21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6355268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DFDEF6-82C7-884B-B68D-F56103098167}" type="slidenum">
              <a:rPr lang="en-GB" smtClean="0"/>
              <a:t>22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6334482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DFDEF6-82C7-884B-B68D-F56103098167}" type="slidenum">
              <a:rPr lang="en-GB" smtClean="0"/>
              <a:t>23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2029764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DFDEF6-82C7-884B-B68D-F56103098167}" type="slidenum">
              <a:rPr lang="en-GB" smtClean="0"/>
              <a:t>24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0296293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DFDEF6-82C7-884B-B68D-F56103098167}" type="slidenum">
              <a:rPr lang="en-GB" smtClean="0"/>
              <a:t>25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3829766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DFDEF6-82C7-884B-B68D-F56103098167}" type="slidenum">
              <a:rPr lang="en-GB" smtClean="0"/>
              <a:t>26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1532909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DFDEF6-82C7-884B-B68D-F56103098167}" type="slidenum">
              <a:rPr lang="en-GB" smtClean="0"/>
              <a:t>27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2244431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DFDEF6-82C7-884B-B68D-F56103098167}" type="slidenum">
              <a:rPr lang="en-GB" smtClean="0"/>
              <a:t>28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65160570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+mj-lt"/>
              <a:buNone/>
            </a:pPr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DFDEF6-82C7-884B-B68D-F56103098167}" type="slidenum">
              <a:rPr lang="en-GB" smtClean="0"/>
              <a:t>29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6503956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9DFDEF6-82C7-884B-B68D-F56103098167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16106645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+mj-lt"/>
              <a:buNone/>
            </a:pPr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9DFDEF6-82C7-884B-B68D-F56103098167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43757050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9DFDEF6-82C7-884B-B68D-F56103098167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32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60177170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b="1" dirty="0">
              <a:solidFill>
                <a:srgbClr val="FF0000"/>
              </a:solidFill>
              <a:highlight>
                <a:srgbClr val="FF0000"/>
              </a:highlight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9DFDEF6-82C7-884B-B68D-F56103098167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33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258013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b="1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9DFDEF6-82C7-884B-B68D-F56103098167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34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1358488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+mj-lt"/>
              <a:buNone/>
            </a:pPr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9DFDEF6-82C7-884B-B68D-F56103098167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35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83411872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9DFDEF6-82C7-884B-B68D-F56103098167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36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1968802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+mj-lt"/>
              <a:buNone/>
            </a:pPr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9DFDEF6-82C7-884B-B68D-F56103098167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37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8473103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9DFDEF6-82C7-884B-B68D-F56103098167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38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31633563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9DFDEF6-82C7-884B-B68D-F56103098167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39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03901464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9DFDEF6-82C7-884B-B68D-F56103098167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40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03120715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DFDEF6-82C7-884B-B68D-F56103098167}" type="slidenum">
              <a:rPr lang="en-GB" smtClean="0"/>
              <a:t>41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8384655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DFDEF6-82C7-884B-B68D-F56103098167}" type="slidenum">
              <a:rPr lang="en-GB" smtClean="0"/>
              <a:t>42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67306263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DFDEF6-82C7-884B-B68D-F56103098167}" type="slidenum">
              <a:rPr lang="en-GB" smtClean="0"/>
              <a:t>43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32948418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DFDEF6-82C7-884B-B68D-F56103098167}" type="slidenum">
              <a:rPr lang="en-GB" smtClean="0"/>
              <a:t>44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09219370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DFDEF6-82C7-884B-B68D-F56103098167}" type="slidenum">
              <a:rPr lang="en-GB" smtClean="0"/>
              <a:t>45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6495535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9DFDEF6-82C7-884B-B68D-F56103098167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46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68304125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+mj-lt"/>
              <a:buNone/>
            </a:pPr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9DFDEF6-82C7-884B-B68D-F56103098167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47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7111878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b="1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9DFDEF6-82C7-884B-B68D-F56103098167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48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67598040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DFDEF6-82C7-884B-B68D-F56103098167}" type="slidenum">
              <a:rPr lang="en-GB" smtClean="0"/>
              <a:t>49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5600559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DFDEF6-82C7-884B-B68D-F56103098167}" type="slidenum">
              <a:rPr lang="en-GB" smtClean="0"/>
              <a:t>50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96509827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DFDEF6-82C7-884B-B68D-F56103098167}" type="slidenum">
              <a:rPr lang="en-GB" smtClean="0"/>
              <a:t>51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79348815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DFDEF6-82C7-884B-B68D-F56103098167}" type="slidenum">
              <a:rPr lang="en-GB" smtClean="0"/>
              <a:t>52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0717840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9DFDEF6-82C7-884B-B68D-F56103098167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53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805406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7/13/2021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7/13/2021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7/13/2021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7/13/2021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7/13/2021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7/13/2021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7/13/2021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.png"/><Relationship Id="rId4" Type="http://schemas.openxmlformats.org/officeDocument/2006/relationships/image" Target="../media/image3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2.xml"/><Relationship Id="rId4" Type="http://schemas.openxmlformats.org/officeDocument/2006/relationships/chart" Target="../charts/char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.png"/><Relationship Id="rId4" Type="http://schemas.openxmlformats.org/officeDocument/2006/relationships/image" Target="../media/image3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.png"/><Relationship Id="rId4" Type="http://schemas.openxmlformats.org/officeDocument/2006/relationships/image" Target="../media/image3.sv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8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.png"/><Relationship Id="rId4" Type="http://schemas.openxmlformats.org/officeDocument/2006/relationships/image" Target="../media/image3.sv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9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0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9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13503530" y="0"/>
            <a:ext cx="4784470" cy="3825013"/>
          </a:xfrm>
          <a:prstGeom prst="rect">
            <a:avLst/>
          </a:prstGeom>
          <a:solidFill>
            <a:srgbClr val="FDFDFD"/>
          </a:solidFill>
        </p:spPr>
      </p:sp>
      <p:grpSp>
        <p:nvGrpSpPr>
          <p:cNvPr id="3" name="Group 3"/>
          <p:cNvGrpSpPr/>
          <p:nvPr/>
        </p:nvGrpSpPr>
        <p:grpSpPr>
          <a:xfrm>
            <a:off x="12550435" y="2465664"/>
            <a:ext cx="2138011" cy="2138011"/>
            <a:chOff x="0" y="0"/>
            <a:chExt cx="6350000" cy="6350000"/>
          </a:xfrm>
          <a:solidFill>
            <a:srgbClr val="6790A4"/>
          </a:solidFill>
        </p:grpSpPr>
        <p:sp>
          <p:nvSpPr>
            <p:cNvPr id="4" name="Freeform 4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grpFill/>
          </p:spPr>
        </p:sp>
      </p:grpSp>
      <p:grpSp>
        <p:nvGrpSpPr>
          <p:cNvPr id="7" name="Group 7"/>
          <p:cNvGrpSpPr/>
          <p:nvPr/>
        </p:nvGrpSpPr>
        <p:grpSpPr>
          <a:xfrm>
            <a:off x="1028700" y="4313666"/>
            <a:ext cx="12306300" cy="4944634"/>
            <a:chOff x="0" y="-2071"/>
            <a:chExt cx="13889718" cy="6592846"/>
          </a:xfrm>
        </p:grpSpPr>
        <p:sp>
          <p:nvSpPr>
            <p:cNvPr id="8" name="TextBox 8"/>
            <p:cNvSpPr txBox="1"/>
            <p:nvPr/>
          </p:nvSpPr>
          <p:spPr>
            <a:xfrm>
              <a:off x="0" y="-2071"/>
              <a:ext cx="13889718" cy="69320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4024"/>
                </a:lnSpc>
              </a:pPr>
              <a:r>
                <a:rPr lang="en-US" sz="3500" spc="385" dirty="0">
                  <a:solidFill>
                    <a:srgbClr val="FDFDFD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INVALSI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1605845"/>
              <a:ext cx="13889718" cy="396697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11657"/>
                </a:lnSpc>
              </a:pPr>
              <a:r>
                <a:rPr lang="en-US" sz="10050" spc="-100">
                  <a:solidFill>
                    <a:srgbClr val="FDFDFD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Rapporto INVALSI 2021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6003400"/>
              <a:ext cx="13889718" cy="5873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3449"/>
                </a:lnSpc>
              </a:pPr>
              <a:r>
                <a:rPr lang="en-US" sz="3000" spc="210" dirty="0">
                  <a:solidFill>
                    <a:srgbClr val="FDFDFD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Roma, 14 </a:t>
              </a:r>
              <a:r>
                <a:rPr lang="en-US" sz="3000" spc="210" dirty="0" err="1">
                  <a:solidFill>
                    <a:srgbClr val="FDFDFD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luglio</a:t>
              </a:r>
              <a:r>
                <a:rPr lang="en-US" sz="3000" spc="210" dirty="0">
                  <a:solidFill>
                    <a:srgbClr val="FDFDFD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 2021  </a:t>
              </a:r>
            </a:p>
          </p:txBody>
        </p:sp>
      </p:grpSp>
      <p:sp>
        <p:nvSpPr>
          <p:cNvPr id="12" name="AutoShape 12"/>
          <p:cNvSpPr/>
          <p:nvPr/>
        </p:nvSpPr>
        <p:spPr>
          <a:xfrm>
            <a:off x="6220" y="-6998"/>
            <a:ext cx="1284046" cy="1950007"/>
          </a:xfrm>
          <a:prstGeom prst="rect">
            <a:avLst/>
          </a:prstGeom>
          <a:solidFill>
            <a:srgbClr val="FDFDFD"/>
          </a:solidFill>
        </p:spPr>
      </p:sp>
      <p:sp>
        <p:nvSpPr>
          <p:cNvPr id="13" name="AutoShape 13"/>
          <p:cNvSpPr/>
          <p:nvPr/>
        </p:nvSpPr>
        <p:spPr>
          <a:xfrm>
            <a:off x="6219" y="1028700"/>
            <a:ext cx="10660297" cy="125413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</p:sp>
      <p:pic>
        <p:nvPicPr>
          <p:cNvPr id="15" name="Picture 19">
            <a:extLst>
              <a:ext uri="{FF2B5EF4-FFF2-40B4-BE49-F238E27FC236}">
                <a16:creationId xmlns:a16="http://schemas.microsoft.com/office/drawing/2014/main" id="{3031A24E-9181-495A-B6E1-031F0B4A4F2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4971487" y="437287"/>
            <a:ext cx="2201964" cy="2496413"/>
          </a:xfrm>
          <a:prstGeom prst="rect">
            <a:avLst/>
          </a:prstGeom>
        </p:spPr>
      </p:pic>
      <p:grpSp>
        <p:nvGrpSpPr>
          <p:cNvPr id="5" name="Group 5"/>
          <p:cNvGrpSpPr>
            <a:grpSpLocks noChangeAspect="1"/>
          </p:cNvGrpSpPr>
          <p:nvPr/>
        </p:nvGrpSpPr>
        <p:grpSpPr>
          <a:xfrm>
            <a:off x="13561485" y="2251688"/>
            <a:ext cx="1494936" cy="1494936"/>
            <a:chOff x="-2540" y="-2540"/>
            <a:chExt cx="6355080" cy="6355080"/>
          </a:xfrm>
        </p:grpSpPr>
        <p:sp>
          <p:nvSpPr>
            <p:cNvPr id="6" name="Freeform 6"/>
            <p:cNvSpPr/>
            <p:nvPr/>
          </p:nvSpPr>
          <p:spPr>
            <a:xfrm>
              <a:off x="-2540" y="-2540"/>
              <a:ext cx="6355080" cy="6355080"/>
            </a:xfrm>
            <a:custGeom>
              <a:avLst/>
              <a:gdLst/>
              <a:ahLst/>
              <a:cxnLst/>
              <a:rect l="l" t="t" r="r" b="b"/>
              <a:pathLst>
                <a:path w="6355080" h="6355080">
                  <a:moveTo>
                    <a:pt x="3177540" y="6355080"/>
                  </a:moveTo>
                  <a:cubicBezTo>
                    <a:pt x="2329180" y="6355080"/>
                    <a:pt x="1530350" y="6024880"/>
                    <a:pt x="930910" y="5424170"/>
                  </a:cubicBezTo>
                  <a:cubicBezTo>
                    <a:pt x="330200" y="4824730"/>
                    <a:pt x="0" y="4025900"/>
                    <a:pt x="0" y="3177540"/>
                  </a:cubicBezTo>
                  <a:cubicBezTo>
                    <a:pt x="0" y="2329180"/>
                    <a:pt x="330200" y="1530350"/>
                    <a:pt x="930910" y="930910"/>
                  </a:cubicBezTo>
                  <a:cubicBezTo>
                    <a:pt x="1530350" y="330200"/>
                    <a:pt x="2329180" y="0"/>
                    <a:pt x="3177540" y="0"/>
                  </a:cubicBezTo>
                  <a:cubicBezTo>
                    <a:pt x="4025900" y="0"/>
                    <a:pt x="4824730" y="330200"/>
                    <a:pt x="5424170" y="930910"/>
                  </a:cubicBezTo>
                  <a:cubicBezTo>
                    <a:pt x="6024880" y="1531620"/>
                    <a:pt x="6355080" y="2329180"/>
                    <a:pt x="6355080" y="3177540"/>
                  </a:cubicBezTo>
                  <a:cubicBezTo>
                    <a:pt x="6355080" y="4025900"/>
                    <a:pt x="6024880" y="4824730"/>
                    <a:pt x="5424170" y="5424170"/>
                  </a:cubicBezTo>
                  <a:cubicBezTo>
                    <a:pt x="4824730" y="6024880"/>
                    <a:pt x="4025900" y="6355080"/>
                    <a:pt x="3177540" y="6355080"/>
                  </a:cubicBezTo>
                  <a:close/>
                  <a:moveTo>
                    <a:pt x="3177540" y="190500"/>
                  </a:moveTo>
                  <a:cubicBezTo>
                    <a:pt x="2379980" y="190500"/>
                    <a:pt x="1629410" y="501650"/>
                    <a:pt x="1065530" y="1065530"/>
                  </a:cubicBezTo>
                  <a:cubicBezTo>
                    <a:pt x="501650" y="1629410"/>
                    <a:pt x="190500" y="2379980"/>
                    <a:pt x="190500" y="3177540"/>
                  </a:cubicBezTo>
                  <a:cubicBezTo>
                    <a:pt x="190500" y="3975100"/>
                    <a:pt x="501650" y="4725670"/>
                    <a:pt x="1065530" y="5289550"/>
                  </a:cubicBezTo>
                  <a:cubicBezTo>
                    <a:pt x="1629410" y="5853430"/>
                    <a:pt x="2379980" y="6164580"/>
                    <a:pt x="3177540" y="6164580"/>
                  </a:cubicBezTo>
                  <a:cubicBezTo>
                    <a:pt x="3975100" y="6164580"/>
                    <a:pt x="4725670" y="5853430"/>
                    <a:pt x="5289550" y="5289550"/>
                  </a:cubicBezTo>
                  <a:cubicBezTo>
                    <a:pt x="5853430" y="4725670"/>
                    <a:pt x="6164580" y="3975100"/>
                    <a:pt x="6164580" y="3177540"/>
                  </a:cubicBezTo>
                  <a:cubicBezTo>
                    <a:pt x="6164580" y="2379980"/>
                    <a:pt x="5853430" y="1629410"/>
                    <a:pt x="5289550" y="1065530"/>
                  </a:cubicBezTo>
                  <a:cubicBezTo>
                    <a:pt x="4725670" y="501650"/>
                    <a:pt x="3975100" y="190500"/>
                    <a:pt x="3177540" y="190500"/>
                  </a:cubicBezTo>
                  <a:close/>
                </a:path>
              </a:pathLst>
            </a:custGeom>
            <a:solidFill>
              <a:srgbClr val="0F2F61"/>
            </a:solidFill>
            <a:ln>
              <a:solidFill>
                <a:srgbClr val="002060"/>
              </a:solidFill>
            </a:ln>
          </p:spPr>
        </p:sp>
      </p:grpSp>
      <p:sp>
        <p:nvSpPr>
          <p:cNvPr id="11" name="AutoShape 11"/>
          <p:cNvSpPr/>
          <p:nvPr/>
        </p:nvSpPr>
        <p:spPr>
          <a:xfrm>
            <a:off x="17140215" y="2019300"/>
            <a:ext cx="119085" cy="8229600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D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486281" y="4590825"/>
            <a:ext cx="10887319" cy="4175789"/>
            <a:chOff x="0" y="389227"/>
            <a:chExt cx="13212085" cy="5567718"/>
          </a:xfrm>
        </p:grpSpPr>
        <p:sp>
          <p:nvSpPr>
            <p:cNvPr id="3" name="TextBox 3"/>
            <p:cNvSpPr txBox="1"/>
            <p:nvPr/>
          </p:nvSpPr>
          <p:spPr>
            <a:xfrm>
              <a:off x="0" y="389227"/>
              <a:ext cx="13020023" cy="113477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7244"/>
                </a:lnSpc>
              </a:pPr>
              <a:r>
                <a:rPr lang="en-US" sz="5175" spc="569" dirty="0">
                  <a:solidFill>
                    <a:srgbClr val="0F2F61"/>
                  </a:solidFill>
                  <a:latin typeface="Cambria" pitchFamily="18" charset="0"/>
                  <a:ea typeface="Cambria" pitchFamily="18" charset="0"/>
                </a:rPr>
                <a:t>ARGOMENTI PRINCIPALI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192062" y="2954927"/>
              <a:ext cx="13020023" cy="300201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4500"/>
                </a:lnSpc>
              </a:pPr>
              <a:r>
                <a:rPr lang="it-IT" sz="3000" spc="30" dirty="0">
                  <a:solidFill>
                    <a:srgbClr val="0F2F61"/>
                  </a:solidFill>
                  <a:latin typeface="Cambria" pitchFamily="18" charset="0"/>
                  <a:ea typeface="Cambria" pitchFamily="18" charset="0"/>
                </a:rPr>
                <a:t>La rilevazione INVALSI 2021 </a:t>
              </a:r>
            </a:p>
            <a:p>
              <a:pPr algn="r">
                <a:lnSpc>
                  <a:spcPts val="4500"/>
                </a:lnSpc>
              </a:pPr>
              <a:r>
                <a:rPr lang="it-IT" sz="3000" spc="30" dirty="0">
                  <a:solidFill>
                    <a:srgbClr val="0F2F61"/>
                  </a:solidFill>
                  <a:latin typeface="Cambria" pitchFamily="18" charset="0"/>
                  <a:ea typeface="Cambria" pitchFamily="18" charset="0"/>
                </a:rPr>
                <a:t>I risultati del 2021 rispetto agli anni precedenti</a:t>
              </a:r>
            </a:p>
            <a:p>
              <a:pPr algn="r">
                <a:lnSpc>
                  <a:spcPts val="4500"/>
                </a:lnSpc>
              </a:pPr>
              <a:r>
                <a:rPr lang="it-IT" sz="3000" spc="30" dirty="0">
                  <a:solidFill>
                    <a:srgbClr val="0F2F61"/>
                  </a:solidFill>
                  <a:latin typeface="Cambria" pitchFamily="18" charset="0"/>
                  <a:ea typeface="Cambria" pitchFamily="18" charset="0"/>
                </a:rPr>
                <a:t>Le differenze all’interno del sistema scolastico nazionale</a:t>
              </a:r>
            </a:p>
            <a:p>
              <a:pPr algn="r">
                <a:lnSpc>
                  <a:spcPts val="4500"/>
                </a:lnSpc>
              </a:pPr>
              <a:r>
                <a:rPr lang="it-IT" sz="3000" spc="30" dirty="0">
                  <a:solidFill>
                    <a:srgbClr val="0F2F61"/>
                  </a:solidFill>
                  <a:latin typeface="Cambria" pitchFamily="18" charset="0"/>
                  <a:ea typeface="Cambria" pitchFamily="18" charset="0"/>
                </a:rPr>
                <a:t>La dispersione scolastica </a:t>
              </a:r>
              <a:r>
                <a:rPr lang="it-IT" sz="3000" i="1" spc="30" dirty="0">
                  <a:solidFill>
                    <a:srgbClr val="0F2F61"/>
                  </a:solidFill>
                  <a:latin typeface="Cambria" pitchFamily="18" charset="0"/>
                  <a:ea typeface="Cambria" pitchFamily="18" charset="0"/>
                </a:rPr>
                <a:t>implicita</a:t>
              </a:r>
              <a:endParaRPr lang="it-IT" sz="3000" b="1" i="1" spc="30" dirty="0">
                <a:solidFill>
                  <a:srgbClr val="0F2F61"/>
                </a:solidFill>
                <a:latin typeface="Cambria" pitchFamily="18" charset="0"/>
                <a:ea typeface="Cambria" pitchFamily="18" charset="0"/>
              </a:endParaRPr>
            </a:p>
          </p:txBody>
        </p:sp>
      </p:grpSp>
      <p:sp>
        <p:nvSpPr>
          <p:cNvPr id="6" name="AutoShape 6"/>
          <p:cNvSpPr/>
          <p:nvPr/>
        </p:nvSpPr>
        <p:spPr>
          <a:xfrm>
            <a:off x="0" y="0"/>
            <a:ext cx="4403470" cy="3558314"/>
          </a:xfrm>
          <a:prstGeom prst="rect">
            <a:avLst/>
          </a:prstGeom>
          <a:solidFill>
            <a:srgbClr val="0F2F61"/>
          </a:solidFill>
        </p:spPr>
      </p:sp>
      <p:sp>
        <p:nvSpPr>
          <p:cNvPr id="7" name="AutoShape 7"/>
          <p:cNvSpPr/>
          <p:nvPr/>
        </p:nvSpPr>
        <p:spPr>
          <a:xfrm>
            <a:off x="1028700" y="2344329"/>
            <a:ext cx="119085" cy="7752171"/>
          </a:xfrm>
          <a:prstGeom prst="rect">
            <a:avLst/>
          </a:prstGeom>
          <a:solidFill>
            <a:srgbClr val="0F2F61"/>
          </a:solidFill>
        </p:spPr>
      </p:sp>
      <p:sp>
        <p:nvSpPr>
          <p:cNvPr id="8" name="AutoShape 8"/>
          <p:cNvSpPr/>
          <p:nvPr/>
        </p:nvSpPr>
        <p:spPr>
          <a:xfrm>
            <a:off x="16968725" y="11663"/>
            <a:ext cx="1319275" cy="1914778"/>
          </a:xfrm>
          <a:prstGeom prst="rect">
            <a:avLst/>
          </a:prstGeom>
          <a:solidFill>
            <a:srgbClr val="0F2F61"/>
          </a:solidFill>
        </p:spPr>
      </p:sp>
      <p:grpSp>
        <p:nvGrpSpPr>
          <p:cNvPr id="9" name="Group 9"/>
          <p:cNvGrpSpPr/>
          <p:nvPr/>
        </p:nvGrpSpPr>
        <p:grpSpPr>
          <a:xfrm rot="-6582049">
            <a:off x="4052079" y="6425765"/>
            <a:ext cx="2138011" cy="2138011"/>
            <a:chOff x="0" y="0"/>
            <a:chExt cx="6350000" cy="6350000"/>
          </a:xfrm>
          <a:solidFill>
            <a:srgbClr val="0F2F61"/>
          </a:solidFill>
        </p:grpSpPr>
        <p:sp>
          <p:nvSpPr>
            <p:cNvPr id="10" name="Freeform 10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grpFill/>
          </p:spPr>
        </p:sp>
      </p:grpSp>
      <p:grpSp>
        <p:nvGrpSpPr>
          <p:cNvPr id="11" name="Group 11"/>
          <p:cNvGrpSpPr>
            <a:grpSpLocks noChangeAspect="1"/>
          </p:cNvGrpSpPr>
          <p:nvPr/>
        </p:nvGrpSpPr>
        <p:grpSpPr>
          <a:xfrm rot="-6582049">
            <a:off x="3608030" y="6188319"/>
            <a:ext cx="1494936" cy="1494936"/>
            <a:chOff x="-2540" y="-2540"/>
            <a:chExt cx="6355080" cy="6355080"/>
          </a:xfrm>
        </p:grpSpPr>
        <p:sp>
          <p:nvSpPr>
            <p:cNvPr id="12" name="Freeform 12"/>
            <p:cNvSpPr/>
            <p:nvPr/>
          </p:nvSpPr>
          <p:spPr>
            <a:xfrm>
              <a:off x="-2540" y="-2540"/>
              <a:ext cx="6355080" cy="6355080"/>
            </a:xfrm>
            <a:custGeom>
              <a:avLst/>
              <a:gdLst/>
              <a:ahLst/>
              <a:cxnLst/>
              <a:rect l="l" t="t" r="r" b="b"/>
              <a:pathLst>
                <a:path w="6355080" h="6355080">
                  <a:moveTo>
                    <a:pt x="3177540" y="6355080"/>
                  </a:moveTo>
                  <a:cubicBezTo>
                    <a:pt x="2329180" y="6355080"/>
                    <a:pt x="1530350" y="6024880"/>
                    <a:pt x="930910" y="5424170"/>
                  </a:cubicBezTo>
                  <a:cubicBezTo>
                    <a:pt x="330200" y="4824730"/>
                    <a:pt x="0" y="4025900"/>
                    <a:pt x="0" y="3177540"/>
                  </a:cubicBezTo>
                  <a:cubicBezTo>
                    <a:pt x="0" y="2329180"/>
                    <a:pt x="330200" y="1530350"/>
                    <a:pt x="930910" y="930910"/>
                  </a:cubicBezTo>
                  <a:cubicBezTo>
                    <a:pt x="1530350" y="330200"/>
                    <a:pt x="2329180" y="0"/>
                    <a:pt x="3177540" y="0"/>
                  </a:cubicBezTo>
                  <a:cubicBezTo>
                    <a:pt x="4025900" y="0"/>
                    <a:pt x="4824730" y="330200"/>
                    <a:pt x="5424170" y="930910"/>
                  </a:cubicBezTo>
                  <a:cubicBezTo>
                    <a:pt x="6024880" y="1531620"/>
                    <a:pt x="6355080" y="2329180"/>
                    <a:pt x="6355080" y="3177540"/>
                  </a:cubicBezTo>
                  <a:cubicBezTo>
                    <a:pt x="6355080" y="4025900"/>
                    <a:pt x="6024880" y="4824730"/>
                    <a:pt x="5424170" y="5424170"/>
                  </a:cubicBezTo>
                  <a:cubicBezTo>
                    <a:pt x="4824730" y="6024880"/>
                    <a:pt x="4025900" y="6355080"/>
                    <a:pt x="3177540" y="6355080"/>
                  </a:cubicBezTo>
                  <a:close/>
                  <a:moveTo>
                    <a:pt x="3177540" y="190500"/>
                  </a:moveTo>
                  <a:cubicBezTo>
                    <a:pt x="2379980" y="190500"/>
                    <a:pt x="1629410" y="501650"/>
                    <a:pt x="1065530" y="1065530"/>
                  </a:cubicBezTo>
                  <a:cubicBezTo>
                    <a:pt x="501650" y="1629410"/>
                    <a:pt x="190500" y="2379980"/>
                    <a:pt x="190500" y="3177540"/>
                  </a:cubicBezTo>
                  <a:cubicBezTo>
                    <a:pt x="190500" y="3975100"/>
                    <a:pt x="501650" y="4725670"/>
                    <a:pt x="1065530" y="5289550"/>
                  </a:cubicBezTo>
                  <a:cubicBezTo>
                    <a:pt x="1629410" y="5853430"/>
                    <a:pt x="2379980" y="6164580"/>
                    <a:pt x="3177540" y="6164580"/>
                  </a:cubicBezTo>
                  <a:cubicBezTo>
                    <a:pt x="3975100" y="6164580"/>
                    <a:pt x="4725670" y="5853430"/>
                    <a:pt x="5289550" y="5289550"/>
                  </a:cubicBezTo>
                  <a:cubicBezTo>
                    <a:pt x="5853430" y="4725670"/>
                    <a:pt x="6164580" y="3975100"/>
                    <a:pt x="6164580" y="3177540"/>
                  </a:cubicBezTo>
                  <a:cubicBezTo>
                    <a:pt x="6164580" y="2379980"/>
                    <a:pt x="5853430" y="1629410"/>
                    <a:pt x="5289550" y="1065530"/>
                  </a:cubicBezTo>
                  <a:cubicBezTo>
                    <a:pt x="4725670" y="501650"/>
                    <a:pt x="3975100" y="190500"/>
                    <a:pt x="3177540" y="190500"/>
                  </a:cubicBezTo>
                  <a:close/>
                </a:path>
              </a:pathLst>
            </a:custGeom>
            <a:solidFill>
              <a:srgbClr val="318F9A"/>
            </a:solidFill>
          </p:spPr>
        </p:sp>
      </p:grpSp>
      <p:sp>
        <p:nvSpPr>
          <p:cNvPr id="13" name="AutoShape 13"/>
          <p:cNvSpPr/>
          <p:nvPr/>
        </p:nvSpPr>
        <p:spPr>
          <a:xfrm>
            <a:off x="7707632" y="1028700"/>
            <a:ext cx="10351768" cy="125413"/>
          </a:xfrm>
          <a:prstGeom prst="rect">
            <a:avLst/>
          </a:prstGeom>
          <a:solidFill>
            <a:srgbClr val="0F2F61"/>
          </a:solidFill>
        </p:spPr>
      </p:sp>
      <p:pic>
        <p:nvPicPr>
          <p:cNvPr id="14" name="Picture 19">
            <a:extLst>
              <a:ext uri="{FF2B5EF4-FFF2-40B4-BE49-F238E27FC236}">
                <a16:creationId xmlns:a16="http://schemas.microsoft.com/office/drawing/2014/main" id="{7D120584-3B89-45A7-8B30-5619D82EB75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329202" y="571500"/>
            <a:ext cx="1694566" cy="192116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1DE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290964" y="3436026"/>
            <a:ext cx="13706072" cy="4702546"/>
            <a:chOff x="0" y="571740"/>
            <a:chExt cx="18274762" cy="4958713"/>
          </a:xfrm>
        </p:grpSpPr>
        <p:sp>
          <p:nvSpPr>
            <p:cNvPr id="3" name="TextBox 3"/>
            <p:cNvSpPr txBox="1"/>
            <p:nvPr/>
          </p:nvSpPr>
          <p:spPr>
            <a:xfrm>
              <a:off x="0" y="571740"/>
              <a:ext cx="18274762" cy="247855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9616"/>
                </a:lnSpc>
              </a:pPr>
              <a:r>
                <a:rPr lang="it-IT" sz="6725" spc="67" dirty="0">
                  <a:solidFill>
                    <a:srgbClr val="0F2F61"/>
                  </a:solidFill>
                  <a:latin typeface="Cambria" pitchFamily="18" charset="0"/>
                  <a:ea typeface="Cambria" pitchFamily="18" charset="0"/>
                </a:rPr>
                <a:t>Le prove INVALSI 2021 </a:t>
              </a:r>
            </a:p>
            <a:p>
              <a:pPr algn="ctr">
                <a:lnSpc>
                  <a:spcPts val="9616"/>
                </a:lnSpc>
              </a:pPr>
              <a:r>
                <a:rPr lang="it-IT" sz="6725" spc="67" dirty="0">
                  <a:solidFill>
                    <a:srgbClr val="0F2F61"/>
                  </a:solidFill>
                  <a:latin typeface="Cambria" pitchFamily="18" charset="0"/>
                  <a:ea typeface="Cambria" pitchFamily="18" charset="0"/>
                </a:rPr>
                <a:t>della scuola primaria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345931" y="4962435"/>
              <a:ext cx="17582899" cy="56801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620"/>
                </a:lnSpc>
              </a:pPr>
              <a:r>
                <a:rPr lang="it-IT" sz="3300" i="1" spc="495" dirty="0">
                  <a:solidFill>
                    <a:srgbClr val="0F2F61"/>
                  </a:solidFill>
                  <a:latin typeface="Cambria" pitchFamily="18" charset="0"/>
                  <a:ea typeface="Cambria" pitchFamily="18" charset="0"/>
                </a:rPr>
                <a:t>Gradi 2 e 5</a:t>
              </a:r>
            </a:p>
          </p:txBody>
        </p:sp>
      </p:grpSp>
      <p:sp>
        <p:nvSpPr>
          <p:cNvPr id="5" name="AutoShape 5"/>
          <p:cNvSpPr/>
          <p:nvPr/>
        </p:nvSpPr>
        <p:spPr>
          <a:xfrm>
            <a:off x="16935778" y="3888"/>
            <a:ext cx="1352222" cy="1879548"/>
          </a:xfrm>
          <a:prstGeom prst="rect">
            <a:avLst/>
          </a:prstGeom>
          <a:solidFill>
            <a:srgbClr val="FDFDFD"/>
          </a:solidFill>
        </p:spPr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 rot="-10800000">
            <a:off x="16503582" y="1333501"/>
            <a:ext cx="1120203" cy="772940"/>
          </a:xfrm>
          <a:prstGeom prst="rect">
            <a:avLst/>
          </a:prstGeom>
        </p:spPr>
      </p:pic>
      <p:sp>
        <p:nvSpPr>
          <p:cNvPr id="7" name="AutoShape 7"/>
          <p:cNvSpPr/>
          <p:nvPr/>
        </p:nvSpPr>
        <p:spPr>
          <a:xfrm>
            <a:off x="8417722" y="604079"/>
            <a:ext cx="9870278" cy="126000"/>
          </a:xfrm>
          <a:prstGeom prst="rect">
            <a:avLst/>
          </a:prstGeom>
          <a:solidFill>
            <a:srgbClr val="0F2F61"/>
          </a:solidFill>
        </p:spPr>
      </p:sp>
      <p:sp>
        <p:nvSpPr>
          <p:cNvPr id="8" name="AutoShape 8"/>
          <p:cNvSpPr/>
          <p:nvPr/>
        </p:nvSpPr>
        <p:spPr>
          <a:xfrm>
            <a:off x="0" y="8281026"/>
            <a:ext cx="1457911" cy="1950007"/>
          </a:xfrm>
          <a:prstGeom prst="rect">
            <a:avLst/>
          </a:prstGeom>
          <a:solidFill>
            <a:srgbClr val="FDFDFD"/>
          </a:solidFill>
        </p:spPr>
      </p:sp>
      <p:pic>
        <p:nvPicPr>
          <p:cNvPr id="9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744387" y="8161900"/>
            <a:ext cx="1120203" cy="772940"/>
          </a:xfrm>
          <a:prstGeom prst="rect">
            <a:avLst/>
          </a:prstGeom>
        </p:spPr>
      </p:pic>
      <p:sp>
        <p:nvSpPr>
          <p:cNvPr id="10" name="AutoShape 10"/>
          <p:cNvSpPr/>
          <p:nvPr/>
        </p:nvSpPr>
        <p:spPr>
          <a:xfrm>
            <a:off x="0" y="9582038"/>
            <a:ext cx="9915386" cy="126000"/>
          </a:xfrm>
          <a:prstGeom prst="rect">
            <a:avLst/>
          </a:prstGeom>
          <a:solidFill>
            <a:srgbClr val="0F2F61"/>
          </a:solidFill>
        </p:spPr>
      </p:sp>
      <p:grpSp>
        <p:nvGrpSpPr>
          <p:cNvPr id="11" name="Group 11"/>
          <p:cNvGrpSpPr/>
          <p:nvPr/>
        </p:nvGrpSpPr>
        <p:grpSpPr>
          <a:xfrm rot="-6582049">
            <a:off x="15263805" y="5732916"/>
            <a:ext cx="1075468" cy="1075468"/>
            <a:chOff x="0" y="0"/>
            <a:chExt cx="6350000" cy="6350000"/>
          </a:xfrm>
        </p:grpSpPr>
        <p:sp>
          <p:nvSpPr>
            <p:cNvPr id="12" name="Freeform 12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FDFDFD"/>
            </a:solidFill>
          </p:spPr>
        </p:sp>
      </p:grpSp>
      <p:grpSp>
        <p:nvGrpSpPr>
          <p:cNvPr id="13" name="Group 13"/>
          <p:cNvGrpSpPr>
            <a:grpSpLocks noChangeAspect="1"/>
          </p:cNvGrpSpPr>
          <p:nvPr/>
        </p:nvGrpSpPr>
        <p:grpSpPr>
          <a:xfrm rot="-6582049">
            <a:off x="15082228" y="5668796"/>
            <a:ext cx="677655" cy="677655"/>
            <a:chOff x="-2540" y="-2540"/>
            <a:chExt cx="6355080" cy="6355080"/>
          </a:xfrm>
        </p:grpSpPr>
        <p:sp>
          <p:nvSpPr>
            <p:cNvPr id="14" name="Freeform 14"/>
            <p:cNvSpPr/>
            <p:nvPr/>
          </p:nvSpPr>
          <p:spPr>
            <a:xfrm>
              <a:off x="-2540" y="-2540"/>
              <a:ext cx="6355080" cy="6355080"/>
            </a:xfrm>
            <a:custGeom>
              <a:avLst/>
              <a:gdLst/>
              <a:ahLst/>
              <a:cxnLst/>
              <a:rect l="l" t="t" r="r" b="b"/>
              <a:pathLst>
                <a:path w="6355080" h="6355080">
                  <a:moveTo>
                    <a:pt x="3177540" y="6355080"/>
                  </a:moveTo>
                  <a:cubicBezTo>
                    <a:pt x="2329180" y="6355080"/>
                    <a:pt x="1530350" y="6024880"/>
                    <a:pt x="930910" y="5424170"/>
                  </a:cubicBezTo>
                  <a:cubicBezTo>
                    <a:pt x="330200" y="4824730"/>
                    <a:pt x="0" y="4025900"/>
                    <a:pt x="0" y="3177540"/>
                  </a:cubicBezTo>
                  <a:cubicBezTo>
                    <a:pt x="0" y="2329180"/>
                    <a:pt x="330200" y="1530350"/>
                    <a:pt x="930910" y="930910"/>
                  </a:cubicBezTo>
                  <a:cubicBezTo>
                    <a:pt x="1530350" y="330200"/>
                    <a:pt x="2329180" y="0"/>
                    <a:pt x="3177540" y="0"/>
                  </a:cubicBezTo>
                  <a:cubicBezTo>
                    <a:pt x="4025900" y="0"/>
                    <a:pt x="4824730" y="330200"/>
                    <a:pt x="5424170" y="930910"/>
                  </a:cubicBezTo>
                  <a:cubicBezTo>
                    <a:pt x="6024880" y="1531620"/>
                    <a:pt x="6355080" y="2329180"/>
                    <a:pt x="6355080" y="3177540"/>
                  </a:cubicBezTo>
                  <a:cubicBezTo>
                    <a:pt x="6355080" y="4025900"/>
                    <a:pt x="6024880" y="4824730"/>
                    <a:pt x="5424170" y="5424170"/>
                  </a:cubicBezTo>
                  <a:cubicBezTo>
                    <a:pt x="4824730" y="6024880"/>
                    <a:pt x="4025900" y="6355080"/>
                    <a:pt x="3177540" y="6355080"/>
                  </a:cubicBezTo>
                  <a:close/>
                  <a:moveTo>
                    <a:pt x="3177540" y="190500"/>
                  </a:moveTo>
                  <a:cubicBezTo>
                    <a:pt x="2379980" y="190500"/>
                    <a:pt x="1629410" y="501650"/>
                    <a:pt x="1065530" y="1065530"/>
                  </a:cubicBezTo>
                  <a:cubicBezTo>
                    <a:pt x="501650" y="1629410"/>
                    <a:pt x="190500" y="2379980"/>
                    <a:pt x="190500" y="3177540"/>
                  </a:cubicBezTo>
                  <a:cubicBezTo>
                    <a:pt x="190500" y="3975100"/>
                    <a:pt x="501650" y="4725670"/>
                    <a:pt x="1065530" y="5289550"/>
                  </a:cubicBezTo>
                  <a:cubicBezTo>
                    <a:pt x="1629410" y="5853430"/>
                    <a:pt x="2379980" y="6164580"/>
                    <a:pt x="3177540" y="6164580"/>
                  </a:cubicBezTo>
                  <a:cubicBezTo>
                    <a:pt x="3975100" y="6164580"/>
                    <a:pt x="4725670" y="5853430"/>
                    <a:pt x="5289550" y="5289550"/>
                  </a:cubicBezTo>
                  <a:cubicBezTo>
                    <a:pt x="5853430" y="4725670"/>
                    <a:pt x="6164580" y="3975100"/>
                    <a:pt x="6164580" y="3177540"/>
                  </a:cubicBezTo>
                  <a:cubicBezTo>
                    <a:pt x="6164580" y="2379980"/>
                    <a:pt x="5853430" y="1629410"/>
                    <a:pt x="5289550" y="1065530"/>
                  </a:cubicBezTo>
                  <a:cubicBezTo>
                    <a:pt x="4725670" y="501650"/>
                    <a:pt x="3975100" y="190500"/>
                    <a:pt x="3177540" y="190500"/>
                  </a:cubicBezTo>
                  <a:close/>
                </a:path>
              </a:pathLst>
            </a:custGeom>
            <a:solidFill>
              <a:srgbClr val="04383F"/>
            </a:solidFill>
          </p:spPr>
        </p:sp>
      </p:grpSp>
      <p:grpSp>
        <p:nvGrpSpPr>
          <p:cNvPr id="15" name="Group 15"/>
          <p:cNvGrpSpPr/>
          <p:nvPr/>
        </p:nvGrpSpPr>
        <p:grpSpPr>
          <a:xfrm rot="3994440">
            <a:off x="635435" y="957320"/>
            <a:ext cx="1075468" cy="1075468"/>
            <a:chOff x="0" y="0"/>
            <a:chExt cx="6350000" cy="6350000"/>
          </a:xfrm>
        </p:grpSpPr>
        <p:sp>
          <p:nvSpPr>
            <p:cNvPr id="16" name="Freeform 16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FDFDFD"/>
            </a:solidFill>
          </p:spPr>
        </p:sp>
      </p:grpSp>
      <p:grpSp>
        <p:nvGrpSpPr>
          <p:cNvPr id="17" name="Group 17"/>
          <p:cNvGrpSpPr>
            <a:grpSpLocks noChangeAspect="1"/>
          </p:cNvGrpSpPr>
          <p:nvPr/>
        </p:nvGrpSpPr>
        <p:grpSpPr>
          <a:xfrm rot="3994440">
            <a:off x="1231110" y="1393976"/>
            <a:ext cx="677655" cy="677655"/>
            <a:chOff x="-2540" y="-2540"/>
            <a:chExt cx="6355080" cy="6355080"/>
          </a:xfrm>
        </p:grpSpPr>
        <p:sp>
          <p:nvSpPr>
            <p:cNvPr id="18" name="Freeform 18"/>
            <p:cNvSpPr/>
            <p:nvPr/>
          </p:nvSpPr>
          <p:spPr>
            <a:xfrm>
              <a:off x="-2540" y="-2540"/>
              <a:ext cx="6355080" cy="6355080"/>
            </a:xfrm>
            <a:custGeom>
              <a:avLst/>
              <a:gdLst/>
              <a:ahLst/>
              <a:cxnLst/>
              <a:rect l="l" t="t" r="r" b="b"/>
              <a:pathLst>
                <a:path w="6355080" h="6355080">
                  <a:moveTo>
                    <a:pt x="3177540" y="6355080"/>
                  </a:moveTo>
                  <a:cubicBezTo>
                    <a:pt x="2329180" y="6355080"/>
                    <a:pt x="1530350" y="6024880"/>
                    <a:pt x="930910" y="5424170"/>
                  </a:cubicBezTo>
                  <a:cubicBezTo>
                    <a:pt x="330200" y="4824730"/>
                    <a:pt x="0" y="4025900"/>
                    <a:pt x="0" y="3177540"/>
                  </a:cubicBezTo>
                  <a:cubicBezTo>
                    <a:pt x="0" y="2329180"/>
                    <a:pt x="330200" y="1530350"/>
                    <a:pt x="930910" y="930910"/>
                  </a:cubicBezTo>
                  <a:cubicBezTo>
                    <a:pt x="1530350" y="330200"/>
                    <a:pt x="2329180" y="0"/>
                    <a:pt x="3177540" y="0"/>
                  </a:cubicBezTo>
                  <a:cubicBezTo>
                    <a:pt x="4025900" y="0"/>
                    <a:pt x="4824730" y="330200"/>
                    <a:pt x="5424170" y="930910"/>
                  </a:cubicBezTo>
                  <a:cubicBezTo>
                    <a:pt x="6024880" y="1531620"/>
                    <a:pt x="6355080" y="2329180"/>
                    <a:pt x="6355080" y="3177540"/>
                  </a:cubicBezTo>
                  <a:cubicBezTo>
                    <a:pt x="6355080" y="4025900"/>
                    <a:pt x="6024880" y="4824730"/>
                    <a:pt x="5424170" y="5424170"/>
                  </a:cubicBezTo>
                  <a:cubicBezTo>
                    <a:pt x="4824730" y="6024880"/>
                    <a:pt x="4025900" y="6355080"/>
                    <a:pt x="3177540" y="6355080"/>
                  </a:cubicBezTo>
                  <a:close/>
                  <a:moveTo>
                    <a:pt x="3177540" y="190500"/>
                  </a:moveTo>
                  <a:cubicBezTo>
                    <a:pt x="2379980" y="190500"/>
                    <a:pt x="1629410" y="501650"/>
                    <a:pt x="1065530" y="1065530"/>
                  </a:cubicBezTo>
                  <a:cubicBezTo>
                    <a:pt x="501650" y="1629410"/>
                    <a:pt x="190500" y="2379980"/>
                    <a:pt x="190500" y="3177540"/>
                  </a:cubicBezTo>
                  <a:cubicBezTo>
                    <a:pt x="190500" y="3975100"/>
                    <a:pt x="501650" y="4725670"/>
                    <a:pt x="1065530" y="5289550"/>
                  </a:cubicBezTo>
                  <a:cubicBezTo>
                    <a:pt x="1629410" y="5853430"/>
                    <a:pt x="2379980" y="6164580"/>
                    <a:pt x="3177540" y="6164580"/>
                  </a:cubicBezTo>
                  <a:cubicBezTo>
                    <a:pt x="3975100" y="6164580"/>
                    <a:pt x="4725670" y="5853430"/>
                    <a:pt x="5289550" y="5289550"/>
                  </a:cubicBezTo>
                  <a:cubicBezTo>
                    <a:pt x="5853430" y="4725670"/>
                    <a:pt x="6164580" y="3975100"/>
                    <a:pt x="6164580" y="3177540"/>
                  </a:cubicBezTo>
                  <a:cubicBezTo>
                    <a:pt x="6164580" y="2379980"/>
                    <a:pt x="5853430" y="1629410"/>
                    <a:pt x="5289550" y="1065530"/>
                  </a:cubicBezTo>
                  <a:cubicBezTo>
                    <a:pt x="4725670" y="501650"/>
                    <a:pt x="3975100" y="190500"/>
                    <a:pt x="3177540" y="190500"/>
                  </a:cubicBezTo>
                  <a:close/>
                </a:path>
              </a:pathLst>
            </a:custGeom>
            <a:solidFill>
              <a:srgbClr val="04383F"/>
            </a:solidFill>
          </p:spPr>
        </p:sp>
      </p:grpSp>
      <p:pic>
        <p:nvPicPr>
          <p:cNvPr id="19" name="Picture 19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15801539" y="7761756"/>
            <a:ext cx="1694566" cy="1921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82984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D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magine 12">
            <a:extLst>
              <a:ext uri="{FF2B5EF4-FFF2-40B4-BE49-F238E27FC236}">
                <a16:creationId xmlns:a16="http://schemas.microsoft.com/office/drawing/2014/main" id="{FE92C04A-2BFF-4624-8601-6E0C4D3C707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0569" y="4606311"/>
            <a:ext cx="7410962" cy="5280438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11539515" y="800100"/>
            <a:ext cx="6291285" cy="230838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4620"/>
              </a:lnSpc>
            </a:pPr>
            <a:r>
              <a:rPr lang="it-IT" sz="3300" spc="495" dirty="0">
                <a:solidFill>
                  <a:srgbClr val="0F2F61"/>
                </a:solidFill>
                <a:latin typeface="Cambria" pitchFamily="18" charset="0"/>
                <a:ea typeface="Cambria" pitchFamily="18" charset="0"/>
              </a:rPr>
              <a:t>Risultati stabili rispetto al 2019, ma molto più complessi</a:t>
            </a:r>
          </a:p>
          <a:p>
            <a:pPr algn="r">
              <a:lnSpc>
                <a:spcPts val="4620"/>
              </a:lnSpc>
            </a:pPr>
            <a:r>
              <a:rPr lang="it-IT" sz="3300" spc="495" dirty="0">
                <a:solidFill>
                  <a:srgbClr val="0F2F61"/>
                </a:solidFill>
                <a:latin typeface="Cambria" pitchFamily="18" charset="0"/>
                <a:ea typeface="Cambria" pitchFamily="18" charset="0"/>
              </a:rPr>
              <a:t>Grado 2</a:t>
            </a:r>
          </a:p>
        </p:txBody>
      </p:sp>
      <p:sp>
        <p:nvSpPr>
          <p:cNvPr id="5" name="AutoShape 5"/>
          <p:cNvSpPr/>
          <p:nvPr/>
        </p:nvSpPr>
        <p:spPr>
          <a:xfrm>
            <a:off x="1555" y="7150544"/>
            <a:ext cx="2380207" cy="3136456"/>
          </a:xfrm>
          <a:prstGeom prst="rect">
            <a:avLst/>
          </a:prstGeom>
          <a:solidFill>
            <a:srgbClr val="0F2F61"/>
          </a:solidFill>
        </p:spPr>
      </p:sp>
      <p:sp>
        <p:nvSpPr>
          <p:cNvPr id="6" name="AutoShape 6"/>
          <p:cNvSpPr/>
          <p:nvPr/>
        </p:nvSpPr>
        <p:spPr>
          <a:xfrm>
            <a:off x="1023915" y="1981200"/>
            <a:ext cx="119085" cy="6819900"/>
          </a:xfrm>
          <a:prstGeom prst="rect">
            <a:avLst/>
          </a:prstGeom>
          <a:solidFill>
            <a:srgbClr val="6790A4"/>
          </a:solidFill>
          <a:ln>
            <a:solidFill>
              <a:srgbClr val="6790A4"/>
            </a:solidFill>
          </a:ln>
        </p:spPr>
      </p:sp>
      <p:grpSp>
        <p:nvGrpSpPr>
          <p:cNvPr id="8" name="Group 8"/>
          <p:cNvGrpSpPr/>
          <p:nvPr/>
        </p:nvGrpSpPr>
        <p:grpSpPr>
          <a:xfrm rot="-8904737">
            <a:off x="15454555" y="5710328"/>
            <a:ext cx="1783652" cy="1783652"/>
            <a:chOff x="0" y="0"/>
            <a:chExt cx="6350000" cy="6350000"/>
          </a:xfrm>
        </p:grpSpPr>
        <p:sp>
          <p:nvSpPr>
            <p:cNvPr id="9" name="Freeform 9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0F2F61"/>
            </a:solidFill>
          </p:spPr>
        </p:sp>
      </p:grpSp>
      <p:grpSp>
        <p:nvGrpSpPr>
          <p:cNvPr id="10" name="Group 10"/>
          <p:cNvGrpSpPr>
            <a:grpSpLocks noChangeAspect="1"/>
          </p:cNvGrpSpPr>
          <p:nvPr/>
        </p:nvGrpSpPr>
        <p:grpSpPr>
          <a:xfrm rot="-8904737">
            <a:off x="14918878" y="6037049"/>
            <a:ext cx="1130209" cy="1130209"/>
            <a:chOff x="-2540" y="-2540"/>
            <a:chExt cx="6355080" cy="6355080"/>
          </a:xfrm>
        </p:grpSpPr>
        <p:sp>
          <p:nvSpPr>
            <p:cNvPr id="11" name="Freeform 11"/>
            <p:cNvSpPr/>
            <p:nvPr/>
          </p:nvSpPr>
          <p:spPr>
            <a:xfrm>
              <a:off x="-2540" y="-2540"/>
              <a:ext cx="6355080" cy="6355080"/>
            </a:xfrm>
            <a:custGeom>
              <a:avLst/>
              <a:gdLst/>
              <a:ahLst/>
              <a:cxnLst/>
              <a:rect l="l" t="t" r="r" b="b"/>
              <a:pathLst>
                <a:path w="6355080" h="6355080">
                  <a:moveTo>
                    <a:pt x="3177540" y="6355080"/>
                  </a:moveTo>
                  <a:cubicBezTo>
                    <a:pt x="2329180" y="6355080"/>
                    <a:pt x="1530350" y="6024880"/>
                    <a:pt x="930910" y="5424170"/>
                  </a:cubicBezTo>
                  <a:cubicBezTo>
                    <a:pt x="330200" y="4824730"/>
                    <a:pt x="0" y="4025900"/>
                    <a:pt x="0" y="3177540"/>
                  </a:cubicBezTo>
                  <a:cubicBezTo>
                    <a:pt x="0" y="2329180"/>
                    <a:pt x="330200" y="1530350"/>
                    <a:pt x="930910" y="930910"/>
                  </a:cubicBezTo>
                  <a:cubicBezTo>
                    <a:pt x="1530350" y="330200"/>
                    <a:pt x="2329180" y="0"/>
                    <a:pt x="3177540" y="0"/>
                  </a:cubicBezTo>
                  <a:cubicBezTo>
                    <a:pt x="4025900" y="0"/>
                    <a:pt x="4824730" y="330200"/>
                    <a:pt x="5424170" y="930910"/>
                  </a:cubicBezTo>
                  <a:cubicBezTo>
                    <a:pt x="6024880" y="1531620"/>
                    <a:pt x="6355080" y="2329180"/>
                    <a:pt x="6355080" y="3177540"/>
                  </a:cubicBezTo>
                  <a:cubicBezTo>
                    <a:pt x="6355080" y="4025900"/>
                    <a:pt x="6024880" y="4824730"/>
                    <a:pt x="5424170" y="5424170"/>
                  </a:cubicBezTo>
                  <a:cubicBezTo>
                    <a:pt x="4824730" y="6024880"/>
                    <a:pt x="4025900" y="6355080"/>
                    <a:pt x="3177540" y="6355080"/>
                  </a:cubicBezTo>
                  <a:close/>
                  <a:moveTo>
                    <a:pt x="3177540" y="190500"/>
                  </a:moveTo>
                  <a:cubicBezTo>
                    <a:pt x="2379980" y="190500"/>
                    <a:pt x="1629410" y="501650"/>
                    <a:pt x="1065530" y="1065530"/>
                  </a:cubicBezTo>
                  <a:cubicBezTo>
                    <a:pt x="501650" y="1629410"/>
                    <a:pt x="190500" y="2379980"/>
                    <a:pt x="190500" y="3177540"/>
                  </a:cubicBezTo>
                  <a:cubicBezTo>
                    <a:pt x="190500" y="3975100"/>
                    <a:pt x="501650" y="4725670"/>
                    <a:pt x="1065530" y="5289550"/>
                  </a:cubicBezTo>
                  <a:cubicBezTo>
                    <a:pt x="1629410" y="5853430"/>
                    <a:pt x="2379980" y="6164580"/>
                    <a:pt x="3177540" y="6164580"/>
                  </a:cubicBezTo>
                  <a:cubicBezTo>
                    <a:pt x="3975100" y="6164580"/>
                    <a:pt x="4725670" y="5853430"/>
                    <a:pt x="5289550" y="5289550"/>
                  </a:cubicBezTo>
                  <a:cubicBezTo>
                    <a:pt x="5853430" y="4725670"/>
                    <a:pt x="6164580" y="3975100"/>
                    <a:pt x="6164580" y="3177540"/>
                  </a:cubicBezTo>
                  <a:cubicBezTo>
                    <a:pt x="6164580" y="2379980"/>
                    <a:pt x="5853430" y="1629410"/>
                    <a:pt x="5289550" y="1065530"/>
                  </a:cubicBezTo>
                  <a:cubicBezTo>
                    <a:pt x="4725670" y="501650"/>
                    <a:pt x="3975100" y="190500"/>
                    <a:pt x="3177540" y="190500"/>
                  </a:cubicBezTo>
                  <a:close/>
                </a:path>
              </a:pathLst>
            </a:custGeom>
            <a:solidFill>
              <a:srgbClr val="0F2F61"/>
            </a:solidFill>
          </p:spPr>
        </p:sp>
      </p:grpSp>
      <p:pic>
        <p:nvPicPr>
          <p:cNvPr id="12" name="Picture 19">
            <a:extLst>
              <a:ext uri="{FF2B5EF4-FFF2-40B4-BE49-F238E27FC236}">
                <a16:creationId xmlns:a16="http://schemas.microsoft.com/office/drawing/2014/main" id="{554CD84D-ED3F-405F-9267-A889801CD7F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295717" y="7758189"/>
            <a:ext cx="1694566" cy="1921165"/>
          </a:xfrm>
          <a:prstGeom prst="rect">
            <a:avLst/>
          </a:prstGeom>
        </p:spPr>
      </p:pic>
      <p:pic>
        <p:nvPicPr>
          <p:cNvPr id="3" name="Immagine 2">
            <a:extLst>
              <a:ext uri="{FF2B5EF4-FFF2-40B4-BE49-F238E27FC236}">
                <a16:creationId xmlns:a16="http://schemas.microsoft.com/office/drawing/2014/main" id="{BB9B21B4-33AC-4386-8E44-F4EFC3649AA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2999" y="450715"/>
            <a:ext cx="7653315" cy="56613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96498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D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32E4F67C-F479-4DCF-9CE6-50F6B7A0A91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484" y="1122837"/>
            <a:ext cx="7751742" cy="5389802"/>
          </a:xfrm>
          <a:prstGeom prst="rect">
            <a:avLst/>
          </a:prstGeom>
        </p:spPr>
      </p:pic>
      <p:pic>
        <p:nvPicPr>
          <p:cNvPr id="17" name="Immagine 16">
            <a:extLst>
              <a:ext uri="{FF2B5EF4-FFF2-40B4-BE49-F238E27FC236}">
                <a16:creationId xmlns:a16="http://schemas.microsoft.com/office/drawing/2014/main" id="{F5F50223-2276-425C-8BD5-2291F38108D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5735" y="5126938"/>
            <a:ext cx="7157228" cy="5010059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8501087" y="419100"/>
            <a:ext cx="9329714" cy="226222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/>
            <a:r>
              <a:rPr lang="it-IT" sz="2800" spc="495" dirty="0">
                <a:solidFill>
                  <a:srgbClr val="0F2F61"/>
                </a:solidFill>
                <a:latin typeface="Cambria" pitchFamily="18" charset="0"/>
                <a:ea typeface="Cambria" pitchFamily="18" charset="0"/>
              </a:rPr>
              <a:t>Gli esiti di Italiano tendono a convergere verso la media, mentre quelli di Matematica arretrano leggermente lungo tutta la distribuzione</a:t>
            </a:r>
          </a:p>
          <a:p>
            <a:pPr algn="r">
              <a:lnSpc>
                <a:spcPts val="4620"/>
              </a:lnSpc>
            </a:pPr>
            <a:r>
              <a:rPr lang="it-IT" sz="3300" spc="495" dirty="0">
                <a:solidFill>
                  <a:srgbClr val="0F2F61"/>
                </a:solidFill>
                <a:latin typeface="Cambria" pitchFamily="18" charset="0"/>
                <a:ea typeface="Cambria" pitchFamily="18" charset="0"/>
              </a:rPr>
              <a:t>Grado 5</a:t>
            </a:r>
          </a:p>
        </p:txBody>
      </p:sp>
      <p:sp>
        <p:nvSpPr>
          <p:cNvPr id="5" name="AutoShape 5"/>
          <p:cNvSpPr/>
          <p:nvPr/>
        </p:nvSpPr>
        <p:spPr>
          <a:xfrm>
            <a:off x="1555" y="7150544"/>
            <a:ext cx="2380207" cy="3136456"/>
          </a:xfrm>
          <a:prstGeom prst="rect">
            <a:avLst/>
          </a:prstGeom>
          <a:solidFill>
            <a:srgbClr val="0F2F61"/>
          </a:solidFill>
        </p:spPr>
      </p:sp>
      <p:sp>
        <p:nvSpPr>
          <p:cNvPr id="6" name="AutoShape 6"/>
          <p:cNvSpPr/>
          <p:nvPr/>
        </p:nvSpPr>
        <p:spPr>
          <a:xfrm>
            <a:off x="1023915" y="1981200"/>
            <a:ext cx="119085" cy="6819900"/>
          </a:xfrm>
          <a:prstGeom prst="rect">
            <a:avLst/>
          </a:prstGeom>
          <a:solidFill>
            <a:srgbClr val="6790A4"/>
          </a:solidFill>
          <a:ln>
            <a:solidFill>
              <a:srgbClr val="6790A4"/>
            </a:solidFill>
          </a:ln>
        </p:spPr>
      </p:sp>
      <p:grpSp>
        <p:nvGrpSpPr>
          <p:cNvPr id="8" name="Group 8"/>
          <p:cNvGrpSpPr/>
          <p:nvPr/>
        </p:nvGrpSpPr>
        <p:grpSpPr>
          <a:xfrm rot="-8904737">
            <a:off x="15454555" y="3954508"/>
            <a:ext cx="1783652" cy="1783652"/>
            <a:chOff x="0" y="0"/>
            <a:chExt cx="6350000" cy="6350000"/>
          </a:xfrm>
        </p:grpSpPr>
        <p:sp>
          <p:nvSpPr>
            <p:cNvPr id="9" name="Freeform 9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0F2F61"/>
            </a:solidFill>
          </p:spPr>
        </p:sp>
      </p:grpSp>
      <p:grpSp>
        <p:nvGrpSpPr>
          <p:cNvPr id="10" name="Group 10"/>
          <p:cNvGrpSpPr>
            <a:grpSpLocks noChangeAspect="1"/>
          </p:cNvGrpSpPr>
          <p:nvPr/>
        </p:nvGrpSpPr>
        <p:grpSpPr>
          <a:xfrm rot="-8904737">
            <a:off x="14918878" y="4517578"/>
            <a:ext cx="1130209" cy="1130209"/>
            <a:chOff x="-2540" y="-2540"/>
            <a:chExt cx="6355080" cy="6355080"/>
          </a:xfrm>
        </p:grpSpPr>
        <p:sp>
          <p:nvSpPr>
            <p:cNvPr id="11" name="Freeform 11"/>
            <p:cNvSpPr/>
            <p:nvPr/>
          </p:nvSpPr>
          <p:spPr>
            <a:xfrm>
              <a:off x="-2540" y="-2540"/>
              <a:ext cx="6355080" cy="6355080"/>
            </a:xfrm>
            <a:custGeom>
              <a:avLst/>
              <a:gdLst/>
              <a:ahLst/>
              <a:cxnLst/>
              <a:rect l="l" t="t" r="r" b="b"/>
              <a:pathLst>
                <a:path w="6355080" h="6355080">
                  <a:moveTo>
                    <a:pt x="3177540" y="6355080"/>
                  </a:moveTo>
                  <a:cubicBezTo>
                    <a:pt x="2329180" y="6355080"/>
                    <a:pt x="1530350" y="6024880"/>
                    <a:pt x="930910" y="5424170"/>
                  </a:cubicBezTo>
                  <a:cubicBezTo>
                    <a:pt x="330200" y="4824730"/>
                    <a:pt x="0" y="4025900"/>
                    <a:pt x="0" y="3177540"/>
                  </a:cubicBezTo>
                  <a:cubicBezTo>
                    <a:pt x="0" y="2329180"/>
                    <a:pt x="330200" y="1530350"/>
                    <a:pt x="930910" y="930910"/>
                  </a:cubicBezTo>
                  <a:cubicBezTo>
                    <a:pt x="1530350" y="330200"/>
                    <a:pt x="2329180" y="0"/>
                    <a:pt x="3177540" y="0"/>
                  </a:cubicBezTo>
                  <a:cubicBezTo>
                    <a:pt x="4025900" y="0"/>
                    <a:pt x="4824730" y="330200"/>
                    <a:pt x="5424170" y="930910"/>
                  </a:cubicBezTo>
                  <a:cubicBezTo>
                    <a:pt x="6024880" y="1531620"/>
                    <a:pt x="6355080" y="2329180"/>
                    <a:pt x="6355080" y="3177540"/>
                  </a:cubicBezTo>
                  <a:cubicBezTo>
                    <a:pt x="6355080" y="4025900"/>
                    <a:pt x="6024880" y="4824730"/>
                    <a:pt x="5424170" y="5424170"/>
                  </a:cubicBezTo>
                  <a:cubicBezTo>
                    <a:pt x="4824730" y="6024880"/>
                    <a:pt x="4025900" y="6355080"/>
                    <a:pt x="3177540" y="6355080"/>
                  </a:cubicBezTo>
                  <a:close/>
                  <a:moveTo>
                    <a:pt x="3177540" y="190500"/>
                  </a:moveTo>
                  <a:cubicBezTo>
                    <a:pt x="2379980" y="190500"/>
                    <a:pt x="1629410" y="501650"/>
                    <a:pt x="1065530" y="1065530"/>
                  </a:cubicBezTo>
                  <a:cubicBezTo>
                    <a:pt x="501650" y="1629410"/>
                    <a:pt x="190500" y="2379980"/>
                    <a:pt x="190500" y="3177540"/>
                  </a:cubicBezTo>
                  <a:cubicBezTo>
                    <a:pt x="190500" y="3975100"/>
                    <a:pt x="501650" y="4725670"/>
                    <a:pt x="1065530" y="5289550"/>
                  </a:cubicBezTo>
                  <a:cubicBezTo>
                    <a:pt x="1629410" y="5853430"/>
                    <a:pt x="2379980" y="6164580"/>
                    <a:pt x="3177540" y="6164580"/>
                  </a:cubicBezTo>
                  <a:cubicBezTo>
                    <a:pt x="3975100" y="6164580"/>
                    <a:pt x="4725670" y="5853430"/>
                    <a:pt x="5289550" y="5289550"/>
                  </a:cubicBezTo>
                  <a:cubicBezTo>
                    <a:pt x="5853430" y="4725670"/>
                    <a:pt x="6164580" y="3975100"/>
                    <a:pt x="6164580" y="3177540"/>
                  </a:cubicBezTo>
                  <a:cubicBezTo>
                    <a:pt x="6164580" y="2379980"/>
                    <a:pt x="5853430" y="1629410"/>
                    <a:pt x="5289550" y="1065530"/>
                  </a:cubicBezTo>
                  <a:cubicBezTo>
                    <a:pt x="4725670" y="501650"/>
                    <a:pt x="3975100" y="190500"/>
                    <a:pt x="3177540" y="190500"/>
                  </a:cubicBezTo>
                  <a:close/>
                </a:path>
              </a:pathLst>
            </a:custGeom>
            <a:solidFill>
              <a:srgbClr val="0F2F61"/>
            </a:solidFill>
          </p:spPr>
        </p:sp>
      </p:grpSp>
      <p:pic>
        <p:nvPicPr>
          <p:cNvPr id="12" name="Picture 19">
            <a:extLst>
              <a:ext uri="{FF2B5EF4-FFF2-40B4-BE49-F238E27FC236}">
                <a16:creationId xmlns:a16="http://schemas.microsoft.com/office/drawing/2014/main" id="{554CD84D-ED3F-405F-9267-A889801CD7FD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295717" y="7758189"/>
            <a:ext cx="1694566" cy="1921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6749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8960268" y="266700"/>
            <a:ext cx="8283717" cy="26161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/>
            <a:r>
              <a:rPr lang="it-IT" sz="6500" spc="65" dirty="0">
                <a:solidFill>
                  <a:srgbClr val="FDFDFD"/>
                </a:solidFill>
                <a:latin typeface="Cambria" pitchFamily="18" charset="0"/>
                <a:ea typeface="Cambria" pitchFamily="18" charset="0"/>
              </a:rPr>
              <a:t>La distribuzione nei livelli di risultato</a:t>
            </a:r>
          </a:p>
          <a:p>
            <a:pPr algn="r"/>
            <a:r>
              <a:rPr lang="it-IT" sz="4000" spc="65" dirty="0">
                <a:solidFill>
                  <a:srgbClr val="FDFDFD"/>
                </a:solidFill>
                <a:latin typeface="Cambria" pitchFamily="18" charset="0"/>
                <a:ea typeface="Cambria" pitchFamily="18" charset="0"/>
              </a:rPr>
              <a:t>Grado 5</a:t>
            </a:r>
          </a:p>
        </p:txBody>
      </p:sp>
      <p:sp>
        <p:nvSpPr>
          <p:cNvPr id="7" name="AutoShape 7"/>
          <p:cNvSpPr/>
          <p:nvPr/>
        </p:nvSpPr>
        <p:spPr>
          <a:xfrm>
            <a:off x="0" y="0"/>
            <a:ext cx="2438400" cy="2368186"/>
          </a:xfrm>
          <a:prstGeom prst="rect">
            <a:avLst/>
          </a:prstGeom>
          <a:solidFill>
            <a:srgbClr val="FDFDFD"/>
          </a:solidFill>
        </p:spPr>
      </p:sp>
      <p:sp>
        <p:nvSpPr>
          <p:cNvPr id="8" name="AutoShape 8"/>
          <p:cNvSpPr/>
          <p:nvPr/>
        </p:nvSpPr>
        <p:spPr>
          <a:xfrm>
            <a:off x="557616" y="1312039"/>
            <a:ext cx="7832625" cy="125413"/>
          </a:xfrm>
          <a:prstGeom prst="rect">
            <a:avLst/>
          </a:prstGeom>
          <a:solidFill>
            <a:srgbClr val="6790A4"/>
          </a:solidFill>
        </p:spPr>
      </p:sp>
      <p:pic>
        <p:nvPicPr>
          <p:cNvPr id="25" name="Picture 19">
            <a:extLst>
              <a:ext uri="{FF2B5EF4-FFF2-40B4-BE49-F238E27FC236}">
                <a16:creationId xmlns:a16="http://schemas.microsoft.com/office/drawing/2014/main" id="{03905ECA-CF60-4260-9A0C-33744F21FB1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341622" y="174335"/>
            <a:ext cx="1694566" cy="1921165"/>
          </a:xfrm>
          <a:prstGeom prst="rect">
            <a:avLst/>
          </a:prstGeom>
        </p:spPr>
      </p:pic>
      <p:sp>
        <p:nvSpPr>
          <p:cNvPr id="36" name="AutoShape 21">
            <a:extLst>
              <a:ext uri="{FF2B5EF4-FFF2-40B4-BE49-F238E27FC236}">
                <a16:creationId xmlns:a16="http://schemas.microsoft.com/office/drawing/2014/main" id="{5BA881D8-844A-4A11-AB8F-C09EB5088A35}"/>
              </a:ext>
            </a:extLst>
          </p:cNvPr>
          <p:cNvSpPr/>
          <p:nvPr/>
        </p:nvSpPr>
        <p:spPr>
          <a:xfrm>
            <a:off x="14058900" y="8267700"/>
            <a:ext cx="3619500" cy="369332"/>
          </a:xfrm>
          <a:prstGeom prst="rect">
            <a:avLst/>
          </a:prstGeom>
          <a:solidFill>
            <a:srgbClr val="FDFDFD"/>
          </a:solidFill>
        </p:spPr>
      </p:sp>
      <p:sp>
        <p:nvSpPr>
          <p:cNvPr id="37" name="AutoShape 21">
            <a:extLst>
              <a:ext uri="{FF2B5EF4-FFF2-40B4-BE49-F238E27FC236}">
                <a16:creationId xmlns:a16="http://schemas.microsoft.com/office/drawing/2014/main" id="{883B282E-5805-4529-9753-970CEF26F010}"/>
              </a:ext>
            </a:extLst>
          </p:cNvPr>
          <p:cNvSpPr/>
          <p:nvPr/>
        </p:nvSpPr>
        <p:spPr>
          <a:xfrm>
            <a:off x="609600" y="8267700"/>
            <a:ext cx="3619500" cy="369332"/>
          </a:xfrm>
          <a:prstGeom prst="rect">
            <a:avLst/>
          </a:prstGeom>
          <a:solidFill>
            <a:srgbClr val="FDFDFD"/>
          </a:solidFill>
        </p:spPr>
      </p:sp>
      <p:sp>
        <p:nvSpPr>
          <p:cNvPr id="38" name="CasellaDiTesto 37">
            <a:extLst>
              <a:ext uri="{FF2B5EF4-FFF2-40B4-BE49-F238E27FC236}">
                <a16:creationId xmlns:a16="http://schemas.microsoft.com/office/drawing/2014/main" id="{76D02DB8-5EBB-4792-BEFA-A6B876603610}"/>
              </a:ext>
            </a:extLst>
          </p:cNvPr>
          <p:cNvSpPr txBox="1"/>
          <p:nvPr/>
        </p:nvSpPr>
        <p:spPr>
          <a:xfrm>
            <a:off x="1467945" y="8267700"/>
            <a:ext cx="19409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b="1" dirty="0">
                <a:latin typeface="Cambria" panose="02040503050406030204" pitchFamily="18" charset="0"/>
                <a:ea typeface="Cambria" panose="02040503050406030204" pitchFamily="18" charset="0"/>
              </a:rPr>
              <a:t>Inglese - </a:t>
            </a:r>
            <a:r>
              <a:rPr lang="it-IT" b="1" i="1" dirty="0">
                <a:latin typeface="Cambria" panose="02040503050406030204" pitchFamily="18" charset="0"/>
                <a:ea typeface="Cambria" panose="02040503050406030204" pitchFamily="18" charset="0"/>
              </a:rPr>
              <a:t>reading</a:t>
            </a:r>
          </a:p>
        </p:txBody>
      </p:sp>
      <p:sp>
        <p:nvSpPr>
          <p:cNvPr id="39" name="CasellaDiTesto 38">
            <a:extLst>
              <a:ext uri="{FF2B5EF4-FFF2-40B4-BE49-F238E27FC236}">
                <a16:creationId xmlns:a16="http://schemas.microsoft.com/office/drawing/2014/main" id="{E13C93C4-F0B4-45AE-9876-C8EC00AEB7EF}"/>
              </a:ext>
            </a:extLst>
          </p:cNvPr>
          <p:cNvSpPr txBox="1"/>
          <p:nvPr/>
        </p:nvSpPr>
        <p:spPr>
          <a:xfrm>
            <a:off x="14799760" y="8267700"/>
            <a:ext cx="20474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b="1" dirty="0">
                <a:latin typeface="Cambria" panose="02040503050406030204" pitchFamily="18" charset="0"/>
                <a:ea typeface="Cambria" panose="02040503050406030204" pitchFamily="18" charset="0"/>
              </a:rPr>
              <a:t>Inglese - </a:t>
            </a:r>
            <a:r>
              <a:rPr lang="it-IT" b="1" i="1" dirty="0">
                <a:latin typeface="Cambria" panose="02040503050406030204" pitchFamily="18" charset="0"/>
                <a:ea typeface="Cambria" panose="02040503050406030204" pitchFamily="18" charset="0"/>
              </a:rPr>
              <a:t>listening</a:t>
            </a:r>
          </a:p>
        </p:txBody>
      </p:sp>
      <p:graphicFrame>
        <p:nvGraphicFramePr>
          <p:cNvPr id="12" name="Grafico 11">
            <a:extLst>
              <a:ext uri="{FF2B5EF4-FFF2-40B4-BE49-F238E27FC236}">
                <a16:creationId xmlns:a16="http://schemas.microsoft.com/office/drawing/2014/main" id="{8D474C0C-EAF6-0A46-818F-D85D075211B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53378348"/>
              </p:ext>
            </p:extLst>
          </p:nvPr>
        </p:nvGraphicFramePr>
        <p:xfrm>
          <a:off x="557616" y="3018945"/>
          <a:ext cx="8281584" cy="49327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3" name="Grafico 12">
            <a:extLst>
              <a:ext uri="{FF2B5EF4-FFF2-40B4-BE49-F238E27FC236}">
                <a16:creationId xmlns:a16="http://schemas.microsoft.com/office/drawing/2014/main" id="{E1E57550-775B-8043-9B4A-D529698F081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30455253"/>
              </p:ext>
            </p:extLst>
          </p:nvPr>
        </p:nvGraphicFramePr>
        <p:xfrm>
          <a:off x="9677400" y="3018945"/>
          <a:ext cx="8052984" cy="49327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22540609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1DE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290964" y="3436026"/>
            <a:ext cx="13706072" cy="4702546"/>
            <a:chOff x="0" y="571740"/>
            <a:chExt cx="18274762" cy="4958713"/>
          </a:xfrm>
        </p:grpSpPr>
        <p:sp>
          <p:nvSpPr>
            <p:cNvPr id="3" name="TextBox 3"/>
            <p:cNvSpPr txBox="1"/>
            <p:nvPr/>
          </p:nvSpPr>
          <p:spPr>
            <a:xfrm>
              <a:off x="0" y="571740"/>
              <a:ext cx="18274762" cy="247855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9616"/>
                </a:lnSpc>
              </a:pPr>
              <a:r>
                <a:rPr lang="it-IT" sz="6725" spc="67" dirty="0">
                  <a:solidFill>
                    <a:srgbClr val="0F2F61"/>
                  </a:solidFill>
                  <a:latin typeface="Cambria" pitchFamily="18" charset="0"/>
                  <a:ea typeface="Cambria" pitchFamily="18" charset="0"/>
                </a:rPr>
                <a:t>Le prove INVALSI 2021 della terza secondaria di primo grado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345931" y="4962435"/>
              <a:ext cx="17582899" cy="56801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620"/>
                </a:lnSpc>
              </a:pPr>
              <a:r>
                <a:rPr lang="it-IT" sz="3300" i="1" spc="495" dirty="0">
                  <a:solidFill>
                    <a:srgbClr val="0F2F61"/>
                  </a:solidFill>
                  <a:latin typeface="Cambria" pitchFamily="18" charset="0"/>
                  <a:ea typeface="Cambria" pitchFamily="18" charset="0"/>
                </a:rPr>
                <a:t>Grado 8</a:t>
              </a:r>
            </a:p>
          </p:txBody>
        </p:sp>
      </p:grpSp>
      <p:sp>
        <p:nvSpPr>
          <p:cNvPr id="5" name="AutoShape 5"/>
          <p:cNvSpPr/>
          <p:nvPr/>
        </p:nvSpPr>
        <p:spPr>
          <a:xfrm>
            <a:off x="16935778" y="3888"/>
            <a:ext cx="1352222" cy="1879548"/>
          </a:xfrm>
          <a:prstGeom prst="rect">
            <a:avLst/>
          </a:prstGeom>
          <a:solidFill>
            <a:srgbClr val="FDFDFD"/>
          </a:solidFill>
        </p:spPr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 rot="-10800000">
            <a:off x="16503582" y="1333501"/>
            <a:ext cx="1120203" cy="772940"/>
          </a:xfrm>
          <a:prstGeom prst="rect">
            <a:avLst/>
          </a:prstGeom>
        </p:spPr>
      </p:pic>
      <p:sp>
        <p:nvSpPr>
          <p:cNvPr id="7" name="AutoShape 7"/>
          <p:cNvSpPr/>
          <p:nvPr/>
        </p:nvSpPr>
        <p:spPr>
          <a:xfrm>
            <a:off x="8417722" y="604079"/>
            <a:ext cx="9870278" cy="126000"/>
          </a:xfrm>
          <a:prstGeom prst="rect">
            <a:avLst/>
          </a:prstGeom>
          <a:solidFill>
            <a:srgbClr val="0F2F61"/>
          </a:solidFill>
        </p:spPr>
      </p:sp>
      <p:sp>
        <p:nvSpPr>
          <p:cNvPr id="8" name="AutoShape 8"/>
          <p:cNvSpPr/>
          <p:nvPr/>
        </p:nvSpPr>
        <p:spPr>
          <a:xfrm>
            <a:off x="0" y="8281026"/>
            <a:ext cx="1457911" cy="1950007"/>
          </a:xfrm>
          <a:prstGeom prst="rect">
            <a:avLst/>
          </a:prstGeom>
          <a:solidFill>
            <a:srgbClr val="FDFDFD"/>
          </a:solidFill>
        </p:spPr>
      </p:sp>
      <p:pic>
        <p:nvPicPr>
          <p:cNvPr id="9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744387" y="8161900"/>
            <a:ext cx="1120203" cy="772940"/>
          </a:xfrm>
          <a:prstGeom prst="rect">
            <a:avLst/>
          </a:prstGeom>
        </p:spPr>
      </p:pic>
      <p:sp>
        <p:nvSpPr>
          <p:cNvPr id="10" name="AutoShape 10"/>
          <p:cNvSpPr/>
          <p:nvPr/>
        </p:nvSpPr>
        <p:spPr>
          <a:xfrm>
            <a:off x="0" y="9582038"/>
            <a:ext cx="9915386" cy="126000"/>
          </a:xfrm>
          <a:prstGeom prst="rect">
            <a:avLst/>
          </a:prstGeom>
          <a:solidFill>
            <a:srgbClr val="0F2F61"/>
          </a:solidFill>
        </p:spPr>
      </p:sp>
      <p:grpSp>
        <p:nvGrpSpPr>
          <p:cNvPr id="11" name="Group 11"/>
          <p:cNvGrpSpPr/>
          <p:nvPr/>
        </p:nvGrpSpPr>
        <p:grpSpPr>
          <a:xfrm rot="-6582049">
            <a:off x="15263805" y="5732916"/>
            <a:ext cx="1075468" cy="1075468"/>
            <a:chOff x="0" y="0"/>
            <a:chExt cx="6350000" cy="6350000"/>
          </a:xfrm>
        </p:grpSpPr>
        <p:sp>
          <p:nvSpPr>
            <p:cNvPr id="12" name="Freeform 12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FDFDFD"/>
            </a:solidFill>
          </p:spPr>
        </p:sp>
      </p:grpSp>
      <p:grpSp>
        <p:nvGrpSpPr>
          <p:cNvPr id="13" name="Group 13"/>
          <p:cNvGrpSpPr>
            <a:grpSpLocks noChangeAspect="1"/>
          </p:cNvGrpSpPr>
          <p:nvPr/>
        </p:nvGrpSpPr>
        <p:grpSpPr>
          <a:xfrm rot="-6582049">
            <a:off x="15082228" y="5668796"/>
            <a:ext cx="677655" cy="677655"/>
            <a:chOff x="-2540" y="-2540"/>
            <a:chExt cx="6355080" cy="6355080"/>
          </a:xfrm>
        </p:grpSpPr>
        <p:sp>
          <p:nvSpPr>
            <p:cNvPr id="14" name="Freeform 14"/>
            <p:cNvSpPr/>
            <p:nvPr/>
          </p:nvSpPr>
          <p:spPr>
            <a:xfrm>
              <a:off x="-2540" y="-2540"/>
              <a:ext cx="6355080" cy="6355080"/>
            </a:xfrm>
            <a:custGeom>
              <a:avLst/>
              <a:gdLst/>
              <a:ahLst/>
              <a:cxnLst/>
              <a:rect l="l" t="t" r="r" b="b"/>
              <a:pathLst>
                <a:path w="6355080" h="6355080">
                  <a:moveTo>
                    <a:pt x="3177540" y="6355080"/>
                  </a:moveTo>
                  <a:cubicBezTo>
                    <a:pt x="2329180" y="6355080"/>
                    <a:pt x="1530350" y="6024880"/>
                    <a:pt x="930910" y="5424170"/>
                  </a:cubicBezTo>
                  <a:cubicBezTo>
                    <a:pt x="330200" y="4824730"/>
                    <a:pt x="0" y="4025900"/>
                    <a:pt x="0" y="3177540"/>
                  </a:cubicBezTo>
                  <a:cubicBezTo>
                    <a:pt x="0" y="2329180"/>
                    <a:pt x="330200" y="1530350"/>
                    <a:pt x="930910" y="930910"/>
                  </a:cubicBezTo>
                  <a:cubicBezTo>
                    <a:pt x="1530350" y="330200"/>
                    <a:pt x="2329180" y="0"/>
                    <a:pt x="3177540" y="0"/>
                  </a:cubicBezTo>
                  <a:cubicBezTo>
                    <a:pt x="4025900" y="0"/>
                    <a:pt x="4824730" y="330200"/>
                    <a:pt x="5424170" y="930910"/>
                  </a:cubicBezTo>
                  <a:cubicBezTo>
                    <a:pt x="6024880" y="1531620"/>
                    <a:pt x="6355080" y="2329180"/>
                    <a:pt x="6355080" y="3177540"/>
                  </a:cubicBezTo>
                  <a:cubicBezTo>
                    <a:pt x="6355080" y="4025900"/>
                    <a:pt x="6024880" y="4824730"/>
                    <a:pt x="5424170" y="5424170"/>
                  </a:cubicBezTo>
                  <a:cubicBezTo>
                    <a:pt x="4824730" y="6024880"/>
                    <a:pt x="4025900" y="6355080"/>
                    <a:pt x="3177540" y="6355080"/>
                  </a:cubicBezTo>
                  <a:close/>
                  <a:moveTo>
                    <a:pt x="3177540" y="190500"/>
                  </a:moveTo>
                  <a:cubicBezTo>
                    <a:pt x="2379980" y="190500"/>
                    <a:pt x="1629410" y="501650"/>
                    <a:pt x="1065530" y="1065530"/>
                  </a:cubicBezTo>
                  <a:cubicBezTo>
                    <a:pt x="501650" y="1629410"/>
                    <a:pt x="190500" y="2379980"/>
                    <a:pt x="190500" y="3177540"/>
                  </a:cubicBezTo>
                  <a:cubicBezTo>
                    <a:pt x="190500" y="3975100"/>
                    <a:pt x="501650" y="4725670"/>
                    <a:pt x="1065530" y="5289550"/>
                  </a:cubicBezTo>
                  <a:cubicBezTo>
                    <a:pt x="1629410" y="5853430"/>
                    <a:pt x="2379980" y="6164580"/>
                    <a:pt x="3177540" y="6164580"/>
                  </a:cubicBezTo>
                  <a:cubicBezTo>
                    <a:pt x="3975100" y="6164580"/>
                    <a:pt x="4725670" y="5853430"/>
                    <a:pt x="5289550" y="5289550"/>
                  </a:cubicBezTo>
                  <a:cubicBezTo>
                    <a:pt x="5853430" y="4725670"/>
                    <a:pt x="6164580" y="3975100"/>
                    <a:pt x="6164580" y="3177540"/>
                  </a:cubicBezTo>
                  <a:cubicBezTo>
                    <a:pt x="6164580" y="2379980"/>
                    <a:pt x="5853430" y="1629410"/>
                    <a:pt x="5289550" y="1065530"/>
                  </a:cubicBezTo>
                  <a:cubicBezTo>
                    <a:pt x="4725670" y="501650"/>
                    <a:pt x="3975100" y="190500"/>
                    <a:pt x="3177540" y="190500"/>
                  </a:cubicBezTo>
                  <a:close/>
                </a:path>
              </a:pathLst>
            </a:custGeom>
            <a:solidFill>
              <a:srgbClr val="04383F"/>
            </a:solidFill>
          </p:spPr>
        </p:sp>
      </p:grpSp>
      <p:grpSp>
        <p:nvGrpSpPr>
          <p:cNvPr id="15" name="Group 15"/>
          <p:cNvGrpSpPr/>
          <p:nvPr/>
        </p:nvGrpSpPr>
        <p:grpSpPr>
          <a:xfrm rot="3994440">
            <a:off x="635435" y="957320"/>
            <a:ext cx="1075468" cy="1075468"/>
            <a:chOff x="0" y="0"/>
            <a:chExt cx="6350000" cy="6350000"/>
          </a:xfrm>
        </p:grpSpPr>
        <p:sp>
          <p:nvSpPr>
            <p:cNvPr id="16" name="Freeform 16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FDFDFD"/>
            </a:solidFill>
          </p:spPr>
        </p:sp>
      </p:grpSp>
      <p:grpSp>
        <p:nvGrpSpPr>
          <p:cNvPr id="17" name="Group 17"/>
          <p:cNvGrpSpPr>
            <a:grpSpLocks noChangeAspect="1"/>
          </p:cNvGrpSpPr>
          <p:nvPr/>
        </p:nvGrpSpPr>
        <p:grpSpPr>
          <a:xfrm rot="3994440">
            <a:off x="1231110" y="1393976"/>
            <a:ext cx="677655" cy="677655"/>
            <a:chOff x="-2540" y="-2540"/>
            <a:chExt cx="6355080" cy="6355080"/>
          </a:xfrm>
        </p:grpSpPr>
        <p:sp>
          <p:nvSpPr>
            <p:cNvPr id="18" name="Freeform 18"/>
            <p:cNvSpPr/>
            <p:nvPr/>
          </p:nvSpPr>
          <p:spPr>
            <a:xfrm>
              <a:off x="-2540" y="-2540"/>
              <a:ext cx="6355080" cy="6355080"/>
            </a:xfrm>
            <a:custGeom>
              <a:avLst/>
              <a:gdLst/>
              <a:ahLst/>
              <a:cxnLst/>
              <a:rect l="l" t="t" r="r" b="b"/>
              <a:pathLst>
                <a:path w="6355080" h="6355080">
                  <a:moveTo>
                    <a:pt x="3177540" y="6355080"/>
                  </a:moveTo>
                  <a:cubicBezTo>
                    <a:pt x="2329180" y="6355080"/>
                    <a:pt x="1530350" y="6024880"/>
                    <a:pt x="930910" y="5424170"/>
                  </a:cubicBezTo>
                  <a:cubicBezTo>
                    <a:pt x="330200" y="4824730"/>
                    <a:pt x="0" y="4025900"/>
                    <a:pt x="0" y="3177540"/>
                  </a:cubicBezTo>
                  <a:cubicBezTo>
                    <a:pt x="0" y="2329180"/>
                    <a:pt x="330200" y="1530350"/>
                    <a:pt x="930910" y="930910"/>
                  </a:cubicBezTo>
                  <a:cubicBezTo>
                    <a:pt x="1530350" y="330200"/>
                    <a:pt x="2329180" y="0"/>
                    <a:pt x="3177540" y="0"/>
                  </a:cubicBezTo>
                  <a:cubicBezTo>
                    <a:pt x="4025900" y="0"/>
                    <a:pt x="4824730" y="330200"/>
                    <a:pt x="5424170" y="930910"/>
                  </a:cubicBezTo>
                  <a:cubicBezTo>
                    <a:pt x="6024880" y="1531620"/>
                    <a:pt x="6355080" y="2329180"/>
                    <a:pt x="6355080" y="3177540"/>
                  </a:cubicBezTo>
                  <a:cubicBezTo>
                    <a:pt x="6355080" y="4025900"/>
                    <a:pt x="6024880" y="4824730"/>
                    <a:pt x="5424170" y="5424170"/>
                  </a:cubicBezTo>
                  <a:cubicBezTo>
                    <a:pt x="4824730" y="6024880"/>
                    <a:pt x="4025900" y="6355080"/>
                    <a:pt x="3177540" y="6355080"/>
                  </a:cubicBezTo>
                  <a:close/>
                  <a:moveTo>
                    <a:pt x="3177540" y="190500"/>
                  </a:moveTo>
                  <a:cubicBezTo>
                    <a:pt x="2379980" y="190500"/>
                    <a:pt x="1629410" y="501650"/>
                    <a:pt x="1065530" y="1065530"/>
                  </a:cubicBezTo>
                  <a:cubicBezTo>
                    <a:pt x="501650" y="1629410"/>
                    <a:pt x="190500" y="2379980"/>
                    <a:pt x="190500" y="3177540"/>
                  </a:cubicBezTo>
                  <a:cubicBezTo>
                    <a:pt x="190500" y="3975100"/>
                    <a:pt x="501650" y="4725670"/>
                    <a:pt x="1065530" y="5289550"/>
                  </a:cubicBezTo>
                  <a:cubicBezTo>
                    <a:pt x="1629410" y="5853430"/>
                    <a:pt x="2379980" y="6164580"/>
                    <a:pt x="3177540" y="6164580"/>
                  </a:cubicBezTo>
                  <a:cubicBezTo>
                    <a:pt x="3975100" y="6164580"/>
                    <a:pt x="4725670" y="5853430"/>
                    <a:pt x="5289550" y="5289550"/>
                  </a:cubicBezTo>
                  <a:cubicBezTo>
                    <a:pt x="5853430" y="4725670"/>
                    <a:pt x="6164580" y="3975100"/>
                    <a:pt x="6164580" y="3177540"/>
                  </a:cubicBezTo>
                  <a:cubicBezTo>
                    <a:pt x="6164580" y="2379980"/>
                    <a:pt x="5853430" y="1629410"/>
                    <a:pt x="5289550" y="1065530"/>
                  </a:cubicBezTo>
                  <a:cubicBezTo>
                    <a:pt x="4725670" y="501650"/>
                    <a:pt x="3975100" y="190500"/>
                    <a:pt x="3177540" y="190500"/>
                  </a:cubicBezTo>
                  <a:close/>
                </a:path>
              </a:pathLst>
            </a:custGeom>
            <a:solidFill>
              <a:srgbClr val="04383F"/>
            </a:solidFill>
          </p:spPr>
        </p:sp>
      </p:grpSp>
      <p:pic>
        <p:nvPicPr>
          <p:cNvPr id="19" name="Picture 19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15801539" y="7761756"/>
            <a:ext cx="1694566" cy="1921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40517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AutoShape 33"/>
          <p:cNvSpPr/>
          <p:nvPr/>
        </p:nvSpPr>
        <p:spPr>
          <a:xfrm>
            <a:off x="-76200" y="1"/>
            <a:ext cx="9601200" cy="10325100"/>
          </a:xfrm>
          <a:prstGeom prst="rect">
            <a:avLst/>
          </a:prstGeom>
          <a:solidFill>
            <a:srgbClr val="FDFDFD"/>
          </a:solidFill>
        </p:spPr>
      </p:sp>
      <p:sp>
        <p:nvSpPr>
          <p:cNvPr id="34" name="TextBox 34"/>
          <p:cNvSpPr txBox="1"/>
          <p:nvPr/>
        </p:nvSpPr>
        <p:spPr>
          <a:xfrm>
            <a:off x="483899" y="3122794"/>
            <a:ext cx="8991601" cy="13542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6000" spc="825" dirty="0">
                <a:solidFill>
                  <a:srgbClr val="0F2F61"/>
                </a:solidFill>
                <a:latin typeface="Cambria" pitchFamily="18" charset="0"/>
                <a:ea typeface="Cambria" pitchFamily="18" charset="0"/>
              </a:rPr>
              <a:t>LA PARTECIPAZIONE</a:t>
            </a:r>
          </a:p>
          <a:p>
            <a:r>
              <a:rPr lang="en-US" sz="2800" spc="825" dirty="0">
                <a:solidFill>
                  <a:srgbClr val="0F2F61"/>
                </a:solidFill>
                <a:latin typeface="Cambria" pitchFamily="18" charset="0"/>
                <a:ea typeface="Cambria" pitchFamily="18" charset="0"/>
              </a:rPr>
              <a:t>Grado 8</a:t>
            </a:r>
          </a:p>
        </p:txBody>
      </p:sp>
      <p:grpSp>
        <p:nvGrpSpPr>
          <p:cNvPr id="35" name="Group 35"/>
          <p:cNvGrpSpPr/>
          <p:nvPr/>
        </p:nvGrpSpPr>
        <p:grpSpPr>
          <a:xfrm>
            <a:off x="916446" y="5793673"/>
            <a:ext cx="7914194" cy="3214765"/>
            <a:chOff x="-57064" y="-58945"/>
            <a:chExt cx="10552259" cy="4286353"/>
          </a:xfrm>
        </p:grpSpPr>
        <p:sp>
          <p:nvSpPr>
            <p:cNvPr id="36" name="TextBox 36"/>
            <p:cNvSpPr txBox="1"/>
            <p:nvPr/>
          </p:nvSpPr>
          <p:spPr>
            <a:xfrm>
              <a:off x="-1" y="-58945"/>
              <a:ext cx="10495196" cy="1680375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5180"/>
                </a:lnSpc>
              </a:pPr>
              <a:r>
                <a:rPr lang="en-US" sz="3200" spc="443" dirty="0">
                  <a:solidFill>
                    <a:srgbClr val="0F2F61"/>
                  </a:solidFill>
                  <a:latin typeface="Cambria" pitchFamily="18" charset="0"/>
                  <a:ea typeface="Cambria" pitchFamily="18" charset="0"/>
                </a:rPr>
                <a:t>CAMPIONE: 97,2% </a:t>
              </a:r>
            </a:p>
            <a:p>
              <a:pPr>
                <a:lnSpc>
                  <a:spcPts val="5180"/>
                </a:lnSpc>
              </a:pPr>
              <a:r>
                <a:rPr lang="en-US" sz="3200" spc="443" dirty="0">
                  <a:solidFill>
                    <a:srgbClr val="0F2F61"/>
                  </a:solidFill>
                  <a:latin typeface="Cambria" pitchFamily="18" charset="0"/>
                  <a:ea typeface="Cambria" pitchFamily="18" charset="0"/>
                </a:rPr>
                <a:t>POPOLAZIONE: 93,4% </a:t>
              </a:r>
            </a:p>
          </p:txBody>
        </p:sp>
        <p:sp>
          <p:nvSpPr>
            <p:cNvPr id="37" name="TextBox 37"/>
            <p:cNvSpPr txBox="1"/>
            <p:nvPr/>
          </p:nvSpPr>
          <p:spPr>
            <a:xfrm>
              <a:off x="-57064" y="2194628"/>
              <a:ext cx="10164648" cy="203278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4050"/>
                </a:lnSpc>
              </a:pPr>
              <a:r>
                <a:rPr lang="it-IT" sz="2700" spc="27">
                  <a:solidFill>
                    <a:srgbClr val="0F2F61"/>
                  </a:solidFill>
                  <a:latin typeface="Cambria" pitchFamily="18" charset="0"/>
                  <a:ea typeface="Cambria" pitchFamily="18" charset="0"/>
                </a:rPr>
                <a:t>La modalità online (CBT) ha consentito massima flessibilità e ha permesso di adattare il protocollo di somministrazione alle esigenze delle scuole.</a:t>
              </a:r>
            </a:p>
          </p:txBody>
        </p:sp>
      </p:grpSp>
      <p:sp>
        <p:nvSpPr>
          <p:cNvPr id="38" name="AutoShape 38"/>
          <p:cNvSpPr/>
          <p:nvPr/>
        </p:nvSpPr>
        <p:spPr>
          <a:xfrm>
            <a:off x="16812474" y="2677"/>
            <a:ext cx="1475526" cy="1636365"/>
          </a:xfrm>
          <a:prstGeom prst="rect">
            <a:avLst/>
          </a:prstGeom>
          <a:solidFill>
            <a:srgbClr val="FDFDFD"/>
          </a:solidFill>
        </p:spPr>
      </p:sp>
      <p:sp>
        <p:nvSpPr>
          <p:cNvPr id="39" name="AutoShape 39"/>
          <p:cNvSpPr/>
          <p:nvPr/>
        </p:nvSpPr>
        <p:spPr>
          <a:xfrm>
            <a:off x="7063275" y="625781"/>
            <a:ext cx="10869754" cy="125413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</p:sp>
      <p:pic>
        <p:nvPicPr>
          <p:cNvPr id="40" name="Picture 19">
            <a:extLst>
              <a:ext uri="{FF2B5EF4-FFF2-40B4-BE49-F238E27FC236}">
                <a16:creationId xmlns:a16="http://schemas.microsoft.com/office/drawing/2014/main" id="{7F214137-75E6-4666-A81E-D3709D829A4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908826" y="540425"/>
            <a:ext cx="1694566" cy="1921165"/>
          </a:xfrm>
          <a:prstGeom prst="rect">
            <a:avLst/>
          </a:prstGeom>
        </p:spPr>
      </p:pic>
      <p:graphicFrame>
        <p:nvGraphicFramePr>
          <p:cNvPr id="13" name="Grafico 12">
            <a:extLst>
              <a:ext uri="{FF2B5EF4-FFF2-40B4-BE49-F238E27FC236}">
                <a16:creationId xmlns:a16="http://schemas.microsoft.com/office/drawing/2014/main" id="{FF904705-B877-449C-9A89-4404A7CFB46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26675008"/>
              </p:ext>
            </p:extLst>
          </p:nvPr>
        </p:nvGraphicFramePr>
        <p:xfrm>
          <a:off x="9702096" y="2705100"/>
          <a:ext cx="8433505" cy="55895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040505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8975583" y="879406"/>
            <a:ext cx="8283717" cy="10840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9295"/>
              </a:lnSpc>
            </a:pPr>
            <a:r>
              <a:rPr lang="en-US" sz="6500" spc="65" dirty="0">
                <a:solidFill>
                  <a:srgbClr val="FDFDFD"/>
                </a:solidFill>
                <a:latin typeface="Cambria" pitchFamily="18" charset="0"/>
                <a:ea typeface="Cambria" pitchFamily="18" charset="0"/>
              </a:rPr>
              <a:t>In </a:t>
            </a:r>
            <a:r>
              <a:rPr lang="en-US" sz="6500" spc="65" dirty="0" err="1">
                <a:solidFill>
                  <a:srgbClr val="FDFDFD"/>
                </a:solidFill>
                <a:latin typeface="Cambria" pitchFamily="18" charset="0"/>
                <a:ea typeface="Cambria" pitchFamily="18" charset="0"/>
              </a:rPr>
              <a:t>sintesi</a:t>
            </a:r>
            <a:endParaRPr lang="en-US" sz="6500" spc="65" dirty="0">
              <a:solidFill>
                <a:srgbClr val="FDFDFD"/>
              </a:solidFill>
              <a:latin typeface="Cambria" pitchFamily="18" charset="0"/>
              <a:ea typeface="Cambria" pitchFamily="18" charset="0"/>
            </a:endParaRPr>
          </a:p>
        </p:txBody>
      </p:sp>
      <p:sp>
        <p:nvSpPr>
          <p:cNvPr id="3" name="AutoShape 3"/>
          <p:cNvSpPr/>
          <p:nvPr/>
        </p:nvSpPr>
        <p:spPr>
          <a:xfrm>
            <a:off x="1028700" y="3549746"/>
            <a:ext cx="3886200" cy="5708554"/>
          </a:xfrm>
          <a:prstGeom prst="rect">
            <a:avLst/>
          </a:prstGeom>
          <a:solidFill>
            <a:srgbClr val="D1DEE4"/>
          </a:solidFill>
        </p:spPr>
      </p:sp>
      <p:grpSp>
        <p:nvGrpSpPr>
          <p:cNvPr id="4" name="Group 4"/>
          <p:cNvGrpSpPr/>
          <p:nvPr/>
        </p:nvGrpSpPr>
        <p:grpSpPr>
          <a:xfrm>
            <a:off x="1295400" y="4273698"/>
            <a:ext cx="3407129" cy="2850098"/>
            <a:chOff x="-232361" y="-66675"/>
            <a:chExt cx="4542838" cy="3800130"/>
          </a:xfrm>
        </p:grpSpPr>
        <p:sp>
          <p:nvSpPr>
            <p:cNvPr id="5" name="TextBox 5"/>
            <p:cNvSpPr txBox="1"/>
            <p:nvPr/>
          </p:nvSpPr>
          <p:spPr>
            <a:xfrm>
              <a:off x="0" y="-66675"/>
              <a:ext cx="4005677" cy="73900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4620"/>
                </a:lnSpc>
              </a:pPr>
              <a:r>
                <a:rPr lang="en-US" sz="3300" spc="495" dirty="0">
                  <a:solidFill>
                    <a:srgbClr val="04383F"/>
                  </a:solidFill>
                  <a:latin typeface="Cambria" pitchFamily="18" charset="0"/>
                  <a:ea typeface="Cambria" pitchFamily="18" charset="0"/>
                </a:rPr>
                <a:t>ITALIANO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-232361" y="2237320"/>
              <a:ext cx="4542838" cy="1496135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2962"/>
                </a:lnSpc>
              </a:pPr>
              <a:r>
                <a:rPr lang="it-IT" sz="2200" spc="19" dirty="0">
                  <a:solidFill>
                    <a:srgbClr val="04383F"/>
                  </a:solidFill>
                  <a:latin typeface="Cambria" pitchFamily="18" charset="0"/>
                  <a:ea typeface="Cambria" pitchFamily="18" charset="0"/>
                </a:rPr>
                <a:t>MEDIA 2021: </a:t>
              </a:r>
              <a:r>
                <a:rPr lang="it-IT" sz="2200" b="1" spc="19" dirty="0">
                  <a:solidFill>
                    <a:srgbClr val="04383F"/>
                  </a:solidFill>
                  <a:latin typeface="Cambria" pitchFamily="18" charset="0"/>
                  <a:ea typeface="Cambria" pitchFamily="18" charset="0"/>
                </a:rPr>
                <a:t>196</a:t>
              </a:r>
              <a:r>
                <a:rPr lang="it-IT" sz="2200" spc="19" dirty="0">
                  <a:solidFill>
                    <a:srgbClr val="04383F"/>
                  </a:solidFill>
                  <a:latin typeface="Cambria" pitchFamily="18" charset="0"/>
                  <a:ea typeface="Cambria" pitchFamily="18" charset="0"/>
                </a:rPr>
                <a:t> punti</a:t>
              </a:r>
            </a:p>
            <a:p>
              <a:pPr>
                <a:lnSpc>
                  <a:spcPts val="2962"/>
                </a:lnSpc>
              </a:pPr>
              <a:r>
                <a:rPr lang="it-IT" sz="2200" spc="19" dirty="0">
                  <a:solidFill>
                    <a:srgbClr val="04383F"/>
                  </a:solidFill>
                  <a:latin typeface="Cambria" pitchFamily="18" charset="0"/>
                  <a:ea typeface="Cambria" pitchFamily="18" charset="0"/>
                </a:rPr>
                <a:t>RISPETTO 2018: </a:t>
              </a:r>
              <a:r>
                <a:rPr lang="it-IT" sz="2200" b="1" spc="19" dirty="0">
                  <a:solidFill>
                    <a:srgbClr val="04383F"/>
                  </a:solidFill>
                  <a:latin typeface="Cambria" pitchFamily="18" charset="0"/>
                  <a:ea typeface="Cambria" pitchFamily="18" charset="0"/>
                </a:rPr>
                <a:t>- 4 </a:t>
              </a:r>
              <a:r>
                <a:rPr lang="it-IT" sz="2200" spc="19" dirty="0">
                  <a:solidFill>
                    <a:srgbClr val="04383F"/>
                  </a:solidFill>
                  <a:latin typeface="Cambria" pitchFamily="18" charset="0"/>
                  <a:ea typeface="Cambria" pitchFamily="18" charset="0"/>
                </a:rPr>
                <a:t>punti</a:t>
              </a:r>
            </a:p>
            <a:p>
              <a:pPr>
                <a:lnSpc>
                  <a:spcPts val="2962"/>
                </a:lnSpc>
              </a:pPr>
              <a:endParaRPr lang="it-IT" sz="2200" spc="19" dirty="0">
                <a:solidFill>
                  <a:srgbClr val="04383F"/>
                </a:solidFill>
                <a:latin typeface="Cambria" pitchFamily="18" charset="0"/>
                <a:ea typeface="Cambria" pitchFamily="18" charset="0"/>
              </a:endParaRPr>
            </a:p>
          </p:txBody>
        </p:sp>
      </p:grpSp>
      <p:sp>
        <p:nvSpPr>
          <p:cNvPr id="7" name="AutoShape 7"/>
          <p:cNvSpPr/>
          <p:nvPr/>
        </p:nvSpPr>
        <p:spPr>
          <a:xfrm>
            <a:off x="0" y="0"/>
            <a:ext cx="2438400" cy="2368186"/>
          </a:xfrm>
          <a:prstGeom prst="rect">
            <a:avLst/>
          </a:prstGeom>
          <a:solidFill>
            <a:srgbClr val="FDFDFD"/>
          </a:solidFill>
        </p:spPr>
      </p:sp>
      <p:sp>
        <p:nvSpPr>
          <p:cNvPr id="8" name="AutoShape 8"/>
          <p:cNvSpPr/>
          <p:nvPr/>
        </p:nvSpPr>
        <p:spPr>
          <a:xfrm>
            <a:off x="557616" y="1312039"/>
            <a:ext cx="7832625" cy="125413"/>
          </a:xfrm>
          <a:prstGeom prst="rect">
            <a:avLst/>
          </a:prstGeom>
          <a:solidFill>
            <a:srgbClr val="6790A4"/>
          </a:solidFill>
        </p:spPr>
      </p:sp>
      <p:sp>
        <p:nvSpPr>
          <p:cNvPr id="9" name="AutoShape 9"/>
          <p:cNvSpPr/>
          <p:nvPr/>
        </p:nvSpPr>
        <p:spPr>
          <a:xfrm>
            <a:off x="5143500" y="3549746"/>
            <a:ext cx="3886200" cy="5708554"/>
          </a:xfrm>
          <a:prstGeom prst="rect">
            <a:avLst/>
          </a:prstGeom>
          <a:solidFill>
            <a:srgbClr val="D1DEE4"/>
          </a:solidFill>
        </p:spPr>
      </p:sp>
      <p:grpSp>
        <p:nvGrpSpPr>
          <p:cNvPr id="10" name="Group 10"/>
          <p:cNvGrpSpPr/>
          <p:nvPr/>
        </p:nvGrpSpPr>
        <p:grpSpPr>
          <a:xfrm>
            <a:off x="5298721" y="4273698"/>
            <a:ext cx="3461458" cy="2445448"/>
            <a:chOff x="-381000" y="-66675"/>
            <a:chExt cx="4615277" cy="3260597"/>
          </a:xfrm>
        </p:grpSpPr>
        <p:sp>
          <p:nvSpPr>
            <p:cNvPr id="11" name="TextBox 11"/>
            <p:cNvSpPr txBox="1"/>
            <p:nvPr/>
          </p:nvSpPr>
          <p:spPr>
            <a:xfrm>
              <a:off x="0" y="-66675"/>
              <a:ext cx="4234277" cy="718232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4620"/>
                </a:lnSpc>
              </a:pPr>
              <a:r>
                <a:rPr lang="en-US" sz="3300" spc="495" dirty="0">
                  <a:solidFill>
                    <a:srgbClr val="04383F"/>
                  </a:solidFill>
                  <a:latin typeface="Cambria" pitchFamily="18" charset="0"/>
                  <a:ea typeface="Cambria" pitchFamily="18" charset="0"/>
                </a:rPr>
                <a:t>MATEMATICA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-381000" y="2210661"/>
              <a:ext cx="4386677" cy="983261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2962"/>
                </a:lnSpc>
              </a:pPr>
              <a:r>
                <a:rPr lang="it-IT" sz="2200" spc="19" dirty="0">
                  <a:solidFill>
                    <a:srgbClr val="04383F"/>
                  </a:solidFill>
                  <a:latin typeface="Cambria" pitchFamily="18" charset="0"/>
                  <a:ea typeface="Cambria" pitchFamily="18" charset="0"/>
                </a:rPr>
                <a:t>MEDIA 2021: </a:t>
              </a:r>
              <a:r>
                <a:rPr lang="it-IT" sz="2200" b="1" spc="19" dirty="0">
                  <a:solidFill>
                    <a:srgbClr val="04383F"/>
                  </a:solidFill>
                  <a:latin typeface="Cambria" pitchFamily="18" charset="0"/>
                  <a:ea typeface="Cambria" pitchFamily="18" charset="0"/>
                </a:rPr>
                <a:t>193</a:t>
              </a:r>
              <a:r>
                <a:rPr lang="it-IT" sz="2200" spc="19" dirty="0">
                  <a:solidFill>
                    <a:srgbClr val="04383F"/>
                  </a:solidFill>
                  <a:latin typeface="Cambria" pitchFamily="18" charset="0"/>
                  <a:ea typeface="Cambria" pitchFamily="18" charset="0"/>
                </a:rPr>
                <a:t> punti</a:t>
              </a:r>
            </a:p>
            <a:p>
              <a:pPr>
                <a:lnSpc>
                  <a:spcPts val="2962"/>
                </a:lnSpc>
              </a:pPr>
              <a:r>
                <a:rPr lang="it-IT" sz="2200" spc="19" dirty="0">
                  <a:solidFill>
                    <a:srgbClr val="04383F"/>
                  </a:solidFill>
                  <a:latin typeface="Cambria" pitchFamily="18" charset="0"/>
                  <a:ea typeface="Cambria" pitchFamily="18" charset="0"/>
                </a:rPr>
                <a:t>RISPETTO 2018: </a:t>
              </a:r>
              <a:r>
                <a:rPr lang="it-IT" sz="2200" b="1" spc="19" dirty="0">
                  <a:solidFill>
                    <a:srgbClr val="04383F"/>
                  </a:solidFill>
                  <a:latin typeface="Cambria" pitchFamily="18" charset="0"/>
                  <a:ea typeface="Cambria" pitchFamily="18" charset="0"/>
                </a:rPr>
                <a:t>- 7 </a:t>
              </a:r>
              <a:r>
                <a:rPr lang="it-IT" sz="2200" spc="19" dirty="0">
                  <a:solidFill>
                    <a:srgbClr val="04383F"/>
                  </a:solidFill>
                  <a:latin typeface="Cambria" pitchFamily="18" charset="0"/>
                  <a:ea typeface="Cambria" pitchFamily="18" charset="0"/>
                </a:rPr>
                <a:t>punti</a:t>
              </a:r>
            </a:p>
          </p:txBody>
        </p:sp>
      </p:grpSp>
      <p:sp>
        <p:nvSpPr>
          <p:cNvPr id="13" name="AutoShape 13"/>
          <p:cNvSpPr/>
          <p:nvPr/>
        </p:nvSpPr>
        <p:spPr>
          <a:xfrm>
            <a:off x="9258300" y="3549746"/>
            <a:ext cx="3886200" cy="5708554"/>
          </a:xfrm>
          <a:prstGeom prst="rect">
            <a:avLst/>
          </a:prstGeom>
          <a:solidFill>
            <a:srgbClr val="D1DEE4"/>
          </a:solidFill>
        </p:spPr>
      </p:sp>
      <p:grpSp>
        <p:nvGrpSpPr>
          <p:cNvPr id="14" name="Group 14"/>
          <p:cNvGrpSpPr/>
          <p:nvPr/>
        </p:nvGrpSpPr>
        <p:grpSpPr>
          <a:xfrm>
            <a:off x="9642121" y="4280842"/>
            <a:ext cx="3290008" cy="2461957"/>
            <a:chOff x="0" y="-57150"/>
            <a:chExt cx="4386677" cy="3282611"/>
          </a:xfrm>
        </p:grpSpPr>
        <p:sp>
          <p:nvSpPr>
            <p:cNvPr id="15" name="TextBox 15"/>
            <p:cNvSpPr txBox="1"/>
            <p:nvPr/>
          </p:nvSpPr>
          <p:spPr>
            <a:xfrm>
              <a:off x="0" y="-57150"/>
              <a:ext cx="4158077" cy="135515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r>
                <a:rPr lang="en-US" sz="3300" spc="438" dirty="0">
                  <a:solidFill>
                    <a:srgbClr val="04383F"/>
                  </a:solidFill>
                  <a:latin typeface="Cambria" pitchFamily="18" charset="0"/>
                  <a:ea typeface="Cambria" pitchFamily="18" charset="0"/>
                </a:rPr>
                <a:t>INGLSESE</a:t>
              </a:r>
            </a:p>
            <a:p>
              <a:r>
                <a:rPr lang="en-US" sz="3300" i="1" spc="438" dirty="0">
                  <a:solidFill>
                    <a:srgbClr val="04383F"/>
                  </a:solidFill>
                  <a:latin typeface="Cambria" pitchFamily="18" charset="0"/>
                  <a:ea typeface="Cambria" pitchFamily="18" charset="0"/>
                </a:rPr>
                <a:t>READING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2242199"/>
              <a:ext cx="4386677" cy="983262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2962"/>
                </a:lnSpc>
              </a:pPr>
              <a:r>
                <a:rPr lang="it-IT" sz="2200" spc="19" dirty="0">
                  <a:solidFill>
                    <a:srgbClr val="04383F"/>
                  </a:solidFill>
                  <a:latin typeface="Cambria" pitchFamily="18" charset="0"/>
                  <a:ea typeface="Cambria" pitchFamily="18" charset="0"/>
                </a:rPr>
                <a:t>MEDIA 2021: </a:t>
              </a:r>
              <a:r>
                <a:rPr lang="it-IT" sz="2200" b="1" spc="19" dirty="0">
                  <a:solidFill>
                    <a:srgbClr val="04383F"/>
                  </a:solidFill>
                  <a:latin typeface="Cambria" pitchFamily="18" charset="0"/>
                  <a:ea typeface="Cambria" pitchFamily="18" charset="0"/>
                </a:rPr>
                <a:t>203</a:t>
              </a:r>
              <a:r>
                <a:rPr lang="it-IT" sz="2200" spc="19" dirty="0">
                  <a:solidFill>
                    <a:srgbClr val="04383F"/>
                  </a:solidFill>
                  <a:latin typeface="Cambria" pitchFamily="18" charset="0"/>
                  <a:ea typeface="Cambria" pitchFamily="18" charset="0"/>
                </a:rPr>
                <a:t> punti</a:t>
              </a:r>
            </a:p>
            <a:p>
              <a:pPr>
                <a:lnSpc>
                  <a:spcPts val="2962"/>
                </a:lnSpc>
              </a:pPr>
              <a:r>
                <a:rPr lang="it-IT" sz="2200" spc="19" dirty="0">
                  <a:solidFill>
                    <a:srgbClr val="04383F"/>
                  </a:solidFill>
                  <a:latin typeface="Cambria" pitchFamily="18" charset="0"/>
                  <a:ea typeface="Cambria" pitchFamily="18" charset="0"/>
                </a:rPr>
                <a:t>RISPETTO 2018: </a:t>
              </a:r>
              <a:r>
                <a:rPr lang="it-IT" sz="2200" b="1" spc="19" dirty="0">
                  <a:solidFill>
                    <a:srgbClr val="04383F"/>
                  </a:solidFill>
                  <a:latin typeface="Cambria" pitchFamily="18" charset="0"/>
                  <a:ea typeface="Cambria" pitchFamily="18" charset="0"/>
                </a:rPr>
                <a:t>non </a:t>
              </a:r>
              <a:r>
                <a:rPr lang="it-IT" sz="2200" b="1" spc="19" dirty="0" err="1">
                  <a:solidFill>
                    <a:srgbClr val="04383F"/>
                  </a:solidFill>
                  <a:latin typeface="Cambria" pitchFamily="18" charset="0"/>
                  <a:ea typeface="Cambria" pitchFamily="18" charset="0"/>
                </a:rPr>
                <a:t>sign</a:t>
              </a:r>
              <a:r>
                <a:rPr lang="it-IT" sz="2200" b="1" spc="19" dirty="0">
                  <a:solidFill>
                    <a:srgbClr val="04383F"/>
                  </a:solidFill>
                  <a:latin typeface="Cambria" pitchFamily="18" charset="0"/>
                  <a:ea typeface="Cambria" pitchFamily="18" charset="0"/>
                </a:rPr>
                <a:t>.</a:t>
              </a:r>
              <a:endParaRPr lang="it-IT" sz="2200" spc="19" dirty="0">
                <a:solidFill>
                  <a:srgbClr val="04383F"/>
                </a:solidFill>
                <a:latin typeface="Cambria" pitchFamily="18" charset="0"/>
                <a:ea typeface="Cambria" pitchFamily="18" charset="0"/>
              </a:endParaRPr>
            </a:p>
          </p:txBody>
        </p:sp>
      </p:grpSp>
      <p:sp>
        <p:nvSpPr>
          <p:cNvPr id="17" name="AutoShape 17"/>
          <p:cNvSpPr/>
          <p:nvPr/>
        </p:nvSpPr>
        <p:spPr>
          <a:xfrm>
            <a:off x="13373100" y="3549746"/>
            <a:ext cx="3886200" cy="5708554"/>
          </a:xfrm>
          <a:prstGeom prst="rect">
            <a:avLst/>
          </a:prstGeom>
          <a:solidFill>
            <a:srgbClr val="D1DEE4"/>
          </a:solidFill>
        </p:spPr>
      </p:sp>
      <p:grpSp>
        <p:nvGrpSpPr>
          <p:cNvPr id="18" name="Group 18"/>
          <p:cNvGrpSpPr/>
          <p:nvPr/>
        </p:nvGrpSpPr>
        <p:grpSpPr>
          <a:xfrm>
            <a:off x="13528321" y="4287985"/>
            <a:ext cx="3290008" cy="2451159"/>
            <a:chOff x="-381000" y="-47625"/>
            <a:chExt cx="4386677" cy="3268211"/>
          </a:xfrm>
        </p:grpSpPr>
        <p:sp>
          <p:nvSpPr>
            <p:cNvPr id="19" name="TextBox 19"/>
            <p:cNvSpPr txBox="1"/>
            <p:nvPr/>
          </p:nvSpPr>
          <p:spPr>
            <a:xfrm>
              <a:off x="0" y="-47625"/>
              <a:ext cx="4005677" cy="135421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r>
                <a:rPr lang="en-US" sz="3300" spc="337" dirty="0">
                  <a:solidFill>
                    <a:srgbClr val="04383F"/>
                  </a:solidFill>
                  <a:latin typeface="Cambria" pitchFamily="18" charset="0"/>
                  <a:ea typeface="Cambria" pitchFamily="18" charset="0"/>
                </a:rPr>
                <a:t>INGLESE</a:t>
              </a:r>
            </a:p>
            <a:p>
              <a:r>
                <a:rPr lang="en-US" sz="3300" i="1" spc="337" dirty="0">
                  <a:solidFill>
                    <a:srgbClr val="04383F"/>
                  </a:solidFill>
                  <a:latin typeface="Cambria" pitchFamily="18" charset="0"/>
                  <a:ea typeface="Cambria" pitchFamily="18" charset="0"/>
                </a:rPr>
                <a:t>LISTENING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-381000" y="2237325"/>
              <a:ext cx="4386677" cy="983261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2962"/>
                </a:lnSpc>
              </a:pPr>
              <a:r>
                <a:rPr lang="it-IT" sz="2200" spc="19" dirty="0">
                  <a:solidFill>
                    <a:srgbClr val="04383F"/>
                  </a:solidFill>
                  <a:latin typeface="Cambria" pitchFamily="18" charset="0"/>
                  <a:ea typeface="Cambria" pitchFamily="18" charset="0"/>
                </a:rPr>
                <a:t>MEDIA 2021: </a:t>
              </a:r>
              <a:r>
                <a:rPr lang="it-IT" sz="2200" b="1" spc="19" dirty="0">
                  <a:solidFill>
                    <a:srgbClr val="04383F"/>
                  </a:solidFill>
                  <a:latin typeface="Cambria" pitchFamily="18" charset="0"/>
                  <a:ea typeface="Cambria" pitchFamily="18" charset="0"/>
                </a:rPr>
                <a:t>201</a:t>
              </a:r>
              <a:r>
                <a:rPr lang="it-IT" sz="2200" spc="19" dirty="0">
                  <a:solidFill>
                    <a:srgbClr val="04383F"/>
                  </a:solidFill>
                  <a:latin typeface="Cambria" pitchFamily="18" charset="0"/>
                  <a:ea typeface="Cambria" pitchFamily="18" charset="0"/>
                </a:rPr>
                <a:t> punti</a:t>
              </a:r>
            </a:p>
            <a:p>
              <a:pPr>
                <a:lnSpc>
                  <a:spcPts val="2962"/>
                </a:lnSpc>
              </a:pPr>
              <a:r>
                <a:rPr lang="it-IT" sz="2200" spc="19" dirty="0">
                  <a:solidFill>
                    <a:srgbClr val="04383F"/>
                  </a:solidFill>
                  <a:latin typeface="Cambria" pitchFamily="18" charset="0"/>
                  <a:ea typeface="Cambria" pitchFamily="18" charset="0"/>
                </a:rPr>
                <a:t>RISPETTO 2018: </a:t>
              </a:r>
              <a:r>
                <a:rPr lang="it-IT" sz="2200" b="1" spc="19" dirty="0">
                  <a:solidFill>
                    <a:srgbClr val="04383F"/>
                  </a:solidFill>
                  <a:latin typeface="Cambria" pitchFamily="18" charset="0"/>
                  <a:ea typeface="Cambria" pitchFamily="18" charset="0"/>
                </a:rPr>
                <a:t>non </a:t>
              </a:r>
              <a:r>
                <a:rPr lang="it-IT" sz="2200" b="1" spc="19" dirty="0" err="1">
                  <a:solidFill>
                    <a:srgbClr val="04383F"/>
                  </a:solidFill>
                  <a:latin typeface="Cambria" pitchFamily="18" charset="0"/>
                  <a:ea typeface="Cambria" pitchFamily="18" charset="0"/>
                </a:rPr>
                <a:t>sign</a:t>
              </a:r>
              <a:r>
                <a:rPr lang="it-IT" sz="2200" b="1" spc="19" dirty="0">
                  <a:solidFill>
                    <a:srgbClr val="04383F"/>
                  </a:solidFill>
                  <a:latin typeface="Cambria" pitchFamily="18" charset="0"/>
                  <a:ea typeface="Cambria" pitchFamily="18" charset="0"/>
                </a:rPr>
                <a:t>.</a:t>
              </a:r>
              <a:endParaRPr lang="it-IT" sz="2200" spc="19" dirty="0">
                <a:solidFill>
                  <a:srgbClr val="04383F"/>
                </a:solidFill>
                <a:latin typeface="Cambria" pitchFamily="18" charset="0"/>
                <a:ea typeface="Cambria" pitchFamily="18" charset="0"/>
              </a:endParaRPr>
            </a:p>
          </p:txBody>
        </p:sp>
      </p:grpSp>
      <p:sp>
        <p:nvSpPr>
          <p:cNvPr id="21" name="AutoShape 21"/>
          <p:cNvSpPr/>
          <p:nvPr/>
        </p:nvSpPr>
        <p:spPr>
          <a:xfrm>
            <a:off x="1028700" y="8997525"/>
            <a:ext cx="3886200" cy="260775"/>
          </a:xfrm>
          <a:prstGeom prst="rect">
            <a:avLst/>
          </a:prstGeom>
          <a:solidFill>
            <a:srgbClr val="FDFDFD"/>
          </a:solidFill>
        </p:spPr>
      </p:sp>
      <p:sp>
        <p:nvSpPr>
          <p:cNvPr id="22" name="AutoShape 22"/>
          <p:cNvSpPr/>
          <p:nvPr/>
        </p:nvSpPr>
        <p:spPr>
          <a:xfrm>
            <a:off x="5143500" y="8997525"/>
            <a:ext cx="3886200" cy="260775"/>
          </a:xfrm>
          <a:prstGeom prst="rect">
            <a:avLst/>
          </a:prstGeom>
          <a:solidFill>
            <a:srgbClr val="FDFDFD"/>
          </a:solidFill>
        </p:spPr>
      </p:sp>
      <p:sp>
        <p:nvSpPr>
          <p:cNvPr id="23" name="AutoShape 23"/>
          <p:cNvSpPr/>
          <p:nvPr/>
        </p:nvSpPr>
        <p:spPr>
          <a:xfrm>
            <a:off x="9258300" y="8997525"/>
            <a:ext cx="3886200" cy="260775"/>
          </a:xfrm>
          <a:prstGeom prst="rect">
            <a:avLst/>
          </a:prstGeom>
          <a:solidFill>
            <a:srgbClr val="FDFDFD"/>
          </a:solidFill>
        </p:spPr>
      </p:sp>
      <p:sp>
        <p:nvSpPr>
          <p:cNvPr id="24" name="AutoShape 24"/>
          <p:cNvSpPr/>
          <p:nvPr/>
        </p:nvSpPr>
        <p:spPr>
          <a:xfrm>
            <a:off x="13373100" y="8997525"/>
            <a:ext cx="3886200" cy="260775"/>
          </a:xfrm>
          <a:prstGeom prst="rect">
            <a:avLst/>
          </a:prstGeom>
          <a:solidFill>
            <a:srgbClr val="FDFDFD"/>
          </a:solidFill>
        </p:spPr>
      </p:sp>
      <p:pic>
        <p:nvPicPr>
          <p:cNvPr id="25" name="Picture 19">
            <a:extLst>
              <a:ext uri="{FF2B5EF4-FFF2-40B4-BE49-F238E27FC236}">
                <a16:creationId xmlns:a16="http://schemas.microsoft.com/office/drawing/2014/main" id="{03905ECA-CF60-4260-9A0C-33744F21FB1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341622" y="174335"/>
            <a:ext cx="1694566" cy="1921165"/>
          </a:xfrm>
          <a:prstGeom prst="rect">
            <a:avLst/>
          </a:prstGeom>
        </p:spPr>
      </p:pic>
      <p:sp>
        <p:nvSpPr>
          <p:cNvPr id="26" name="CasellaDiTesto 25">
            <a:extLst>
              <a:ext uri="{FF2B5EF4-FFF2-40B4-BE49-F238E27FC236}">
                <a16:creationId xmlns:a16="http://schemas.microsoft.com/office/drawing/2014/main" id="{244A5A85-8D4B-BC4D-A80B-4F0CF317C01A}"/>
              </a:ext>
            </a:extLst>
          </p:cNvPr>
          <p:cNvSpPr txBox="1"/>
          <p:nvPr/>
        </p:nvSpPr>
        <p:spPr>
          <a:xfrm>
            <a:off x="341622" y="9486900"/>
            <a:ext cx="28587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dirty="0">
                <a:solidFill>
                  <a:schemeClr val="bg1"/>
                </a:solidFill>
                <a:latin typeface="Cambria" panose="02040503050406030204" pitchFamily="18" charset="0"/>
              </a:rPr>
              <a:t>Grado 8</a:t>
            </a:r>
          </a:p>
        </p:txBody>
      </p:sp>
    </p:spTree>
    <p:extLst>
      <p:ext uri="{BB962C8B-B14F-4D97-AF65-F5344CB8AC3E}">
        <p14:creationId xmlns:p14="http://schemas.microsoft.com/office/powerpoint/2010/main" val="7421410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8">
            <a:extLst>
              <a:ext uri="{FF2B5EF4-FFF2-40B4-BE49-F238E27FC236}">
                <a16:creationId xmlns:a16="http://schemas.microsoft.com/office/drawing/2014/main" id="{6DEFECAD-1132-491C-8CAA-9477FCDEA1E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1909" r="11909"/>
          <a:stretch>
            <a:fillRect/>
          </a:stretch>
        </p:blipFill>
        <p:spPr>
          <a:xfrm>
            <a:off x="7493551" y="1598328"/>
            <a:ext cx="9642366" cy="8438137"/>
          </a:xfrm>
          <a:prstGeom prst="rect">
            <a:avLst/>
          </a:prstGeom>
        </p:spPr>
      </p:pic>
      <p:sp>
        <p:nvSpPr>
          <p:cNvPr id="2" name="AutoShape 2"/>
          <p:cNvSpPr/>
          <p:nvPr/>
        </p:nvSpPr>
        <p:spPr>
          <a:xfrm>
            <a:off x="15925801" y="1626"/>
            <a:ext cx="2362200" cy="2627273"/>
          </a:xfrm>
          <a:prstGeom prst="rect">
            <a:avLst/>
          </a:prstGeom>
          <a:solidFill>
            <a:srgbClr val="FDFDFD"/>
          </a:solidFill>
        </p:spPr>
      </p:sp>
      <p:sp>
        <p:nvSpPr>
          <p:cNvPr id="3" name="AutoShape 3"/>
          <p:cNvSpPr/>
          <p:nvPr/>
        </p:nvSpPr>
        <p:spPr>
          <a:xfrm>
            <a:off x="2209800" y="869315"/>
            <a:ext cx="13716001" cy="126000"/>
          </a:xfrm>
          <a:prstGeom prst="rect">
            <a:avLst/>
          </a:prstGeom>
          <a:solidFill>
            <a:srgbClr val="6790A4"/>
          </a:solidFill>
        </p:spPr>
      </p:sp>
      <p:grpSp>
        <p:nvGrpSpPr>
          <p:cNvPr id="4" name="Group 4"/>
          <p:cNvGrpSpPr/>
          <p:nvPr/>
        </p:nvGrpSpPr>
        <p:grpSpPr>
          <a:xfrm rot="3994440">
            <a:off x="765337" y="616379"/>
            <a:ext cx="1075468" cy="1075468"/>
            <a:chOff x="0" y="0"/>
            <a:chExt cx="6350000" cy="6350000"/>
          </a:xfrm>
        </p:grpSpPr>
        <p:sp>
          <p:nvSpPr>
            <p:cNvPr id="5" name="Freeform 5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FDFDFD"/>
            </a:solidFill>
          </p:spPr>
        </p:sp>
      </p:grpSp>
      <p:grpSp>
        <p:nvGrpSpPr>
          <p:cNvPr id="6" name="Group 6"/>
          <p:cNvGrpSpPr>
            <a:grpSpLocks noChangeAspect="1"/>
          </p:cNvGrpSpPr>
          <p:nvPr/>
        </p:nvGrpSpPr>
        <p:grpSpPr>
          <a:xfrm rot="3994440">
            <a:off x="1361012" y="1053035"/>
            <a:ext cx="677655" cy="677655"/>
            <a:chOff x="-2540" y="-2540"/>
            <a:chExt cx="6355080" cy="6355080"/>
          </a:xfrm>
        </p:grpSpPr>
        <p:sp>
          <p:nvSpPr>
            <p:cNvPr id="7" name="Freeform 7"/>
            <p:cNvSpPr/>
            <p:nvPr/>
          </p:nvSpPr>
          <p:spPr>
            <a:xfrm>
              <a:off x="-2540" y="-2540"/>
              <a:ext cx="6355080" cy="6355080"/>
            </a:xfrm>
            <a:custGeom>
              <a:avLst/>
              <a:gdLst/>
              <a:ahLst/>
              <a:cxnLst/>
              <a:rect l="l" t="t" r="r" b="b"/>
              <a:pathLst>
                <a:path w="6355080" h="6355080">
                  <a:moveTo>
                    <a:pt x="3177540" y="6355080"/>
                  </a:moveTo>
                  <a:cubicBezTo>
                    <a:pt x="2329180" y="6355080"/>
                    <a:pt x="1530350" y="6024880"/>
                    <a:pt x="930910" y="5424170"/>
                  </a:cubicBezTo>
                  <a:cubicBezTo>
                    <a:pt x="330200" y="4824730"/>
                    <a:pt x="0" y="4025900"/>
                    <a:pt x="0" y="3177540"/>
                  </a:cubicBezTo>
                  <a:cubicBezTo>
                    <a:pt x="0" y="2329180"/>
                    <a:pt x="330200" y="1530350"/>
                    <a:pt x="930910" y="930910"/>
                  </a:cubicBezTo>
                  <a:cubicBezTo>
                    <a:pt x="1530350" y="330200"/>
                    <a:pt x="2329180" y="0"/>
                    <a:pt x="3177540" y="0"/>
                  </a:cubicBezTo>
                  <a:cubicBezTo>
                    <a:pt x="4025900" y="0"/>
                    <a:pt x="4824730" y="330200"/>
                    <a:pt x="5424170" y="930910"/>
                  </a:cubicBezTo>
                  <a:cubicBezTo>
                    <a:pt x="6024880" y="1531620"/>
                    <a:pt x="6355080" y="2329180"/>
                    <a:pt x="6355080" y="3177540"/>
                  </a:cubicBezTo>
                  <a:cubicBezTo>
                    <a:pt x="6355080" y="4025900"/>
                    <a:pt x="6024880" y="4824730"/>
                    <a:pt x="5424170" y="5424170"/>
                  </a:cubicBezTo>
                  <a:cubicBezTo>
                    <a:pt x="4824730" y="6024880"/>
                    <a:pt x="4025900" y="6355080"/>
                    <a:pt x="3177540" y="6355080"/>
                  </a:cubicBezTo>
                  <a:close/>
                  <a:moveTo>
                    <a:pt x="3177540" y="190500"/>
                  </a:moveTo>
                  <a:cubicBezTo>
                    <a:pt x="2379980" y="190500"/>
                    <a:pt x="1629410" y="501650"/>
                    <a:pt x="1065530" y="1065530"/>
                  </a:cubicBezTo>
                  <a:cubicBezTo>
                    <a:pt x="501650" y="1629410"/>
                    <a:pt x="190500" y="2379980"/>
                    <a:pt x="190500" y="3177540"/>
                  </a:cubicBezTo>
                  <a:cubicBezTo>
                    <a:pt x="190500" y="3975100"/>
                    <a:pt x="501650" y="4725670"/>
                    <a:pt x="1065530" y="5289550"/>
                  </a:cubicBezTo>
                  <a:cubicBezTo>
                    <a:pt x="1629410" y="5853430"/>
                    <a:pt x="2379980" y="6164580"/>
                    <a:pt x="3177540" y="6164580"/>
                  </a:cubicBezTo>
                  <a:cubicBezTo>
                    <a:pt x="3975100" y="6164580"/>
                    <a:pt x="4725670" y="5853430"/>
                    <a:pt x="5289550" y="5289550"/>
                  </a:cubicBezTo>
                  <a:cubicBezTo>
                    <a:pt x="5853430" y="4725670"/>
                    <a:pt x="6164580" y="3975100"/>
                    <a:pt x="6164580" y="3177540"/>
                  </a:cubicBezTo>
                  <a:cubicBezTo>
                    <a:pt x="6164580" y="2379980"/>
                    <a:pt x="5853430" y="1629410"/>
                    <a:pt x="5289550" y="1065530"/>
                  </a:cubicBezTo>
                  <a:cubicBezTo>
                    <a:pt x="4725670" y="501650"/>
                    <a:pt x="3975100" y="190500"/>
                    <a:pt x="3177540" y="190500"/>
                  </a:cubicBezTo>
                  <a:close/>
                </a:path>
              </a:pathLst>
            </a:custGeom>
            <a:solidFill>
              <a:srgbClr val="165995"/>
            </a:solidFill>
            <a:ln>
              <a:solidFill>
                <a:srgbClr val="6790A4"/>
              </a:solidFill>
            </a:ln>
          </p:spPr>
        </p:sp>
      </p:grpSp>
      <p:sp>
        <p:nvSpPr>
          <p:cNvPr id="9" name="TextBox 9"/>
          <p:cNvSpPr txBox="1"/>
          <p:nvPr/>
        </p:nvSpPr>
        <p:spPr>
          <a:xfrm>
            <a:off x="457200" y="5676900"/>
            <a:ext cx="4701590" cy="34692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9295"/>
              </a:lnSpc>
            </a:pPr>
            <a:r>
              <a:rPr lang="en-US" sz="6500" spc="65" dirty="0">
                <a:solidFill>
                  <a:srgbClr val="FDFDFD"/>
                </a:solidFill>
                <a:latin typeface="Cambria" pitchFamily="18" charset="0"/>
              </a:rPr>
              <a:t>DENTRO I RISULTATI</a:t>
            </a:r>
          </a:p>
          <a:p>
            <a:pPr>
              <a:lnSpc>
                <a:spcPts val="9295"/>
              </a:lnSpc>
            </a:pPr>
            <a:r>
              <a:rPr lang="en-US" sz="3600" spc="65" dirty="0">
                <a:solidFill>
                  <a:srgbClr val="FDFDFD"/>
                </a:solidFill>
                <a:latin typeface="Cambria" pitchFamily="18" charset="0"/>
              </a:rPr>
              <a:t>Grado 8</a:t>
            </a:r>
          </a:p>
        </p:txBody>
      </p:sp>
      <p:pic>
        <p:nvPicPr>
          <p:cNvPr id="10" name="Picture 19">
            <a:extLst>
              <a:ext uri="{FF2B5EF4-FFF2-40B4-BE49-F238E27FC236}">
                <a16:creationId xmlns:a16="http://schemas.microsoft.com/office/drawing/2014/main" id="{31D2779C-41AF-4F9E-BD8E-D9176AB60BA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16288634" y="250535"/>
            <a:ext cx="1694566" cy="1921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15761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1DE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6"/>
          <p:cNvGrpSpPr/>
          <p:nvPr/>
        </p:nvGrpSpPr>
        <p:grpSpPr>
          <a:xfrm>
            <a:off x="596829" y="1775191"/>
            <a:ext cx="7096712" cy="5897924"/>
            <a:chOff x="-575828" y="-387263"/>
            <a:chExt cx="9462283" cy="7863894"/>
          </a:xfrm>
        </p:grpSpPr>
        <p:sp>
          <p:nvSpPr>
            <p:cNvPr id="7" name="TextBox 7"/>
            <p:cNvSpPr txBox="1"/>
            <p:nvPr/>
          </p:nvSpPr>
          <p:spPr>
            <a:xfrm>
              <a:off x="0" y="-387263"/>
              <a:ext cx="7322714" cy="134147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4130"/>
                </a:lnSpc>
              </a:pPr>
              <a:r>
                <a:rPr lang="it-IT" sz="3200" b="1" spc="354" dirty="0">
                  <a:solidFill>
                    <a:srgbClr val="0F2F61"/>
                  </a:solidFill>
                  <a:latin typeface="Cambria" pitchFamily="18" charset="0"/>
                  <a:ea typeface="Cambria" pitchFamily="18" charset="0"/>
                </a:rPr>
                <a:t>I risultati di ITALIANO nel 2021 (grado 8)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-575828" y="1420189"/>
              <a:ext cx="9462283" cy="6056442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457200" indent="-457200">
                <a:lnSpc>
                  <a:spcPts val="4500"/>
                </a:lnSpc>
                <a:buFont typeface="Wingdings" pitchFamily="2" charset="2"/>
                <a:buChar char="Ø"/>
              </a:pPr>
              <a:r>
                <a:rPr lang="it-IT" sz="2400" b="1" spc="30" dirty="0">
                  <a:solidFill>
                    <a:srgbClr val="0F2F61"/>
                  </a:solidFill>
                  <a:latin typeface="Cambria" pitchFamily="18" charset="0"/>
                  <a:ea typeface="Cambria" pitchFamily="18" charset="0"/>
                </a:rPr>
                <a:t>Calo</a:t>
              </a:r>
              <a:r>
                <a:rPr lang="it-IT" sz="2400" spc="30" dirty="0">
                  <a:solidFill>
                    <a:srgbClr val="0F2F61"/>
                  </a:solidFill>
                  <a:latin typeface="Cambria" pitchFamily="18" charset="0"/>
                  <a:ea typeface="Cambria" pitchFamily="18" charset="0"/>
                </a:rPr>
                <a:t> generalizzato in tutto il Paese</a:t>
              </a:r>
              <a:endParaRPr lang="it-IT" sz="2400" b="1" spc="30" dirty="0">
                <a:solidFill>
                  <a:srgbClr val="0F2F61"/>
                </a:solidFill>
                <a:latin typeface="Cambria" pitchFamily="18" charset="0"/>
                <a:ea typeface="Cambria" pitchFamily="18" charset="0"/>
              </a:endParaRPr>
            </a:p>
            <a:p>
              <a:pPr marL="457200" indent="-457200">
                <a:lnSpc>
                  <a:spcPts val="4500"/>
                </a:lnSpc>
                <a:buFont typeface="Wingdings" pitchFamily="2" charset="2"/>
                <a:buChar char="Ø"/>
              </a:pPr>
              <a:r>
                <a:rPr lang="it-IT" sz="2400" spc="30" dirty="0">
                  <a:solidFill>
                    <a:srgbClr val="0F2F61"/>
                  </a:solidFill>
                  <a:latin typeface="Cambria" pitchFamily="18" charset="0"/>
                  <a:ea typeface="Cambria" pitchFamily="18" charset="0"/>
                </a:rPr>
                <a:t>Solo la </a:t>
              </a:r>
              <a:r>
                <a:rPr lang="it-IT" sz="2400" spc="30" dirty="0" err="1">
                  <a:solidFill>
                    <a:srgbClr val="0F2F61"/>
                  </a:solidFill>
                  <a:latin typeface="Cambria" pitchFamily="18" charset="0"/>
                  <a:ea typeface="Cambria" pitchFamily="18" charset="0"/>
                </a:rPr>
                <a:t>Prov</a:t>
              </a:r>
              <a:r>
                <a:rPr lang="it-IT" sz="2400" spc="30" dirty="0">
                  <a:solidFill>
                    <a:srgbClr val="0F2F61"/>
                  </a:solidFill>
                  <a:latin typeface="Cambria" pitchFamily="18" charset="0"/>
                  <a:ea typeface="Cambria" pitchFamily="18" charset="0"/>
                </a:rPr>
                <a:t>. Aut. di Trento rimane sopra alla media del 2018</a:t>
              </a:r>
            </a:p>
            <a:p>
              <a:pPr marL="457200" indent="-457200">
                <a:lnSpc>
                  <a:spcPts val="4500"/>
                </a:lnSpc>
                <a:buFont typeface="Wingdings" pitchFamily="2" charset="2"/>
                <a:buChar char="Ø"/>
              </a:pPr>
              <a:r>
                <a:rPr lang="it-IT" sz="2400" spc="30" dirty="0">
                  <a:solidFill>
                    <a:srgbClr val="0F2F61"/>
                  </a:solidFill>
                  <a:latin typeface="Cambria" pitchFamily="18" charset="0"/>
                  <a:ea typeface="Cambria" pitchFamily="18" charset="0"/>
                </a:rPr>
                <a:t>La quota degli studenti che non raggiunge il livello minimo passa da </a:t>
              </a:r>
              <a:r>
                <a:rPr lang="it-IT" sz="2400" b="1" spc="30" dirty="0">
                  <a:solidFill>
                    <a:srgbClr val="0F2F61"/>
                  </a:solidFill>
                  <a:latin typeface="Cambria" pitchFamily="18" charset="0"/>
                  <a:ea typeface="Cambria" pitchFamily="18" charset="0"/>
                </a:rPr>
                <a:t>34% </a:t>
              </a:r>
              <a:r>
                <a:rPr lang="it-IT" sz="2400" spc="30" dirty="0">
                  <a:solidFill>
                    <a:srgbClr val="0F2F61"/>
                  </a:solidFill>
                  <a:latin typeface="Cambria" pitchFamily="18" charset="0"/>
                  <a:ea typeface="Cambria" pitchFamily="18" charset="0"/>
                </a:rPr>
                <a:t>del 2018 (e 2019) al </a:t>
              </a:r>
              <a:r>
                <a:rPr lang="it-IT" sz="2400" b="1" spc="30" dirty="0">
                  <a:solidFill>
                    <a:srgbClr val="0F2F61"/>
                  </a:solidFill>
                  <a:latin typeface="Cambria" pitchFamily="18" charset="0"/>
                  <a:ea typeface="Cambria" pitchFamily="18" charset="0"/>
                </a:rPr>
                <a:t>39% </a:t>
              </a:r>
              <a:r>
                <a:rPr lang="it-IT" sz="2400" spc="30" dirty="0">
                  <a:solidFill>
                    <a:srgbClr val="0F2F61"/>
                  </a:solidFill>
                  <a:latin typeface="Cambria" pitchFamily="18" charset="0"/>
                  <a:ea typeface="Cambria" pitchFamily="18" charset="0"/>
                </a:rPr>
                <a:t>del 2021</a:t>
              </a:r>
            </a:p>
            <a:p>
              <a:pPr marL="457200" indent="-457200">
                <a:lnSpc>
                  <a:spcPts val="4500"/>
                </a:lnSpc>
                <a:buFont typeface="Wingdings" pitchFamily="2" charset="2"/>
                <a:buChar char="Ø"/>
              </a:pPr>
              <a:r>
                <a:rPr lang="it-IT" sz="2400" spc="30" dirty="0">
                  <a:solidFill>
                    <a:srgbClr val="0F2F61"/>
                  </a:solidFill>
                  <a:latin typeface="Cambria" pitchFamily="18" charset="0"/>
                  <a:ea typeface="Cambria" pitchFamily="18" charset="0"/>
                </a:rPr>
                <a:t>La quota di studenti sotto il livello minimo cresce di più tra gli </a:t>
              </a:r>
              <a:r>
                <a:rPr lang="it-IT" sz="2400" b="1" spc="30" dirty="0">
                  <a:solidFill>
                    <a:srgbClr val="0F2F61"/>
                  </a:solidFill>
                  <a:latin typeface="Cambria" pitchFamily="18" charset="0"/>
                  <a:ea typeface="Cambria" pitchFamily="18" charset="0"/>
                </a:rPr>
                <a:t>studenti socialmente svantaggiati</a:t>
              </a:r>
            </a:p>
          </p:txBody>
        </p:sp>
      </p:grpSp>
      <p:sp>
        <p:nvSpPr>
          <p:cNvPr id="9" name="AutoShape 9"/>
          <p:cNvSpPr/>
          <p:nvPr/>
        </p:nvSpPr>
        <p:spPr>
          <a:xfrm>
            <a:off x="17041467" y="0"/>
            <a:ext cx="1246533" cy="1941473"/>
          </a:xfrm>
          <a:prstGeom prst="rect">
            <a:avLst/>
          </a:prstGeom>
          <a:solidFill>
            <a:srgbClr val="FDFDFD"/>
          </a:solidFill>
        </p:spPr>
      </p:sp>
      <p:grpSp>
        <p:nvGrpSpPr>
          <p:cNvPr id="10" name="Group 10"/>
          <p:cNvGrpSpPr/>
          <p:nvPr/>
        </p:nvGrpSpPr>
        <p:grpSpPr>
          <a:xfrm rot="3994440">
            <a:off x="765337" y="616379"/>
            <a:ext cx="1075468" cy="1075468"/>
            <a:chOff x="0" y="0"/>
            <a:chExt cx="6350000" cy="6350000"/>
          </a:xfrm>
        </p:grpSpPr>
        <p:sp>
          <p:nvSpPr>
            <p:cNvPr id="11" name="Freeform 11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FDFDFD"/>
            </a:solidFill>
          </p:spPr>
        </p:sp>
      </p:grpSp>
      <p:grpSp>
        <p:nvGrpSpPr>
          <p:cNvPr id="12" name="Group 12"/>
          <p:cNvGrpSpPr>
            <a:grpSpLocks noChangeAspect="1"/>
          </p:cNvGrpSpPr>
          <p:nvPr/>
        </p:nvGrpSpPr>
        <p:grpSpPr>
          <a:xfrm rot="3994440">
            <a:off x="1361012" y="1053035"/>
            <a:ext cx="677655" cy="677655"/>
            <a:chOff x="-2540" y="-2540"/>
            <a:chExt cx="6355080" cy="6355080"/>
          </a:xfrm>
        </p:grpSpPr>
        <p:sp>
          <p:nvSpPr>
            <p:cNvPr id="13" name="Freeform 13"/>
            <p:cNvSpPr/>
            <p:nvPr/>
          </p:nvSpPr>
          <p:spPr>
            <a:xfrm>
              <a:off x="-2540" y="-2540"/>
              <a:ext cx="6355080" cy="6355080"/>
            </a:xfrm>
            <a:custGeom>
              <a:avLst/>
              <a:gdLst/>
              <a:ahLst/>
              <a:cxnLst/>
              <a:rect l="l" t="t" r="r" b="b"/>
              <a:pathLst>
                <a:path w="6355080" h="6355080">
                  <a:moveTo>
                    <a:pt x="3177540" y="6355080"/>
                  </a:moveTo>
                  <a:cubicBezTo>
                    <a:pt x="2329180" y="6355080"/>
                    <a:pt x="1530350" y="6024880"/>
                    <a:pt x="930910" y="5424170"/>
                  </a:cubicBezTo>
                  <a:cubicBezTo>
                    <a:pt x="330200" y="4824730"/>
                    <a:pt x="0" y="4025900"/>
                    <a:pt x="0" y="3177540"/>
                  </a:cubicBezTo>
                  <a:cubicBezTo>
                    <a:pt x="0" y="2329180"/>
                    <a:pt x="330200" y="1530350"/>
                    <a:pt x="930910" y="930910"/>
                  </a:cubicBezTo>
                  <a:cubicBezTo>
                    <a:pt x="1530350" y="330200"/>
                    <a:pt x="2329180" y="0"/>
                    <a:pt x="3177540" y="0"/>
                  </a:cubicBezTo>
                  <a:cubicBezTo>
                    <a:pt x="4025900" y="0"/>
                    <a:pt x="4824730" y="330200"/>
                    <a:pt x="5424170" y="930910"/>
                  </a:cubicBezTo>
                  <a:cubicBezTo>
                    <a:pt x="6024880" y="1531620"/>
                    <a:pt x="6355080" y="2329180"/>
                    <a:pt x="6355080" y="3177540"/>
                  </a:cubicBezTo>
                  <a:cubicBezTo>
                    <a:pt x="6355080" y="4025900"/>
                    <a:pt x="6024880" y="4824730"/>
                    <a:pt x="5424170" y="5424170"/>
                  </a:cubicBezTo>
                  <a:cubicBezTo>
                    <a:pt x="4824730" y="6024880"/>
                    <a:pt x="4025900" y="6355080"/>
                    <a:pt x="3177540" y="6355080"/>
                  </a:cubicBezTo>
                  <a:close/>
                  <a:moveTo>
                    <a:pt x="3177540" y="190500"/>
                  </a:moveTo>
                  <a:cubicBezTo>
                    <a:pt x="2379980" y="190500"/>
                    <a:pt x="1629410" y="501650"/>
                    <a:pt x="1065530" y="1065530"/>
                  </a:cubicBezTo>
                  <a:cubicBezTo>
                    <a:pt x="501650" y="1629410"/>
                    <a:pt x="190500" y="2379980"/>
                    <a:pt x="190500" y="3177540"/>
                  </a:cubicBezTo>
                  <a:cubicBezTo>
                    <a:pt x="190500" y="3975100"/>
                    <a:pt x="501650" y="4725670"/>
                    <a:pt x="1065530" y="5289550"/>
                  </a:cubicBezTo>
                  <a:cubicBezTo>
                    <a:pt x="1629410" y="5853430"/>
                    <a:pt x="2379980" y="6164580"/>
                    <a:pt x="3177540" y="6164580"/>
                  </a:cubicBezTo>
                  <a:cubicBezTo>
                    <a:pt x="3975100" y="6164580"/>
                    <a:pt x="4725670" y="5853430"/>
                    <a:pt x="5289550" y="5289550"/>
                  </a:cubicBezTo>
                  <a:cubicBezTo>
                    <a:pt x="5853430" y="4725670"/>
                    <a:pt x="6164580" y="3975100"/>
                    <a:pt x="6164580" y="3177540"/>
                  </a:cubicBezTo>
                  <a:cubicBezTo>
                    <a:pt x="6164580" y="2379980"/>
                    <a:pt x="5853430" y="1629410"/>
                    <a:pt x="5289550" y="1065530"/>
                  </a:cubicBezTo>
                  <a:cubicBezTo>
                    <a:pt x="4725670" y="501650"/>
                    <a:pt x="3975100" y="190500"/>
                    <a:pt x="3177540" y="190500"/>
                  </a:cubicBezTo>
                  <a:close/>
                </a:path>
              </a:pathLst>
            </a:custGeom>
            <a:solidFill>
              <a:srgbClr val="165995"/>
            </a:solidFill>
          </p:spPr>
        </p:sp>
      </p:grpSp>
      <p:grpSp>
        <p:nvGrpSpPr>
          <p:cNvPr id="14" name="Group 14"/>
          <p:cNvGrpSpPr/>
          <p:nvPr/>
        </p:nvGrpSpPr>
        <p:grpSpPr>
          <a:xfrm rot="-6805559">
            <a:off x="16593670" y="8720566"/>
            <a:ext cx="1075468" cy="1075468"/>
            <a:chOff x="0" y="0"/>
            <a:chExt cx="6350000" cy="6350000"/>
          </a:xfrm>
        </p:grpSpPr>
        <p:sp>
          <p:nvSpPr>
            <p:cNvPr id="15" name="Freeform 15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FDFDFD"/>
            </a:solidFill>
          </p:spPr>
        </p:sp>
      </p:grpSp>
      <p:grpSp>
        <p:nvGrpSpPr>
          <p:cNvPr id="16" name="Group 16"/>
          <p:cNvGrpSpPr>
            <a:grpSpLocks noChangeAspect="1"/>
          </p:cNvGrpSpPr>
          <p:nvPr/>
        </p:nvGrpSpPr>
        <p:grpSpPr>
          <a:xfrm rot="-6805559">
            <a:off x="16395808" y="8681722"/>
            <a:ext cx="677655" cy="677655"/>
            <a:chOff x="-2540" y="-2540"/>
            <a:chExt cx="6355080" cy="6355080"/>
          </a:xfrm>
        </p:grpSpPr>
        <p:sp>
          <p:nvSpPr>
            <p:cNvPr id="17" name="Freeform 17"/>
            <p:cNvSpPr/>
            <p:nvPr/>
          </p:nvSpPr>
          <p:spPr>
            <a:xfrm>
              <a:off x="-2540" y="-2540"/>
              <a:ext cx="6355080" cy="6355080"/>
            </a:xfrm>
            <a:custGeom>
              <a:avLst/>
              <a:gdLst/>
              <a:ahLst/>
              <a:cxnLst/>
              <a:rect l="l" t="t" r="r" b="b"/>
              <a:pathLst>
                <a:path w="6355080" h="6355080">
                  <a:moveTo>
                    <a:pt x="3177540" y="6355080"/>
                  </a:moveTo>
                  <a:cubicBezTo>
                    <a:pt x="2329180" y="6355080"/>
                    <a:pt x="1530350" y="6024880"/>
                    <a:pt x="930910" y="5424170"/>
                  </a:cubicBezTo>
                  <a:cubicBezTo>
                    <a:pt x="330200" y="4824730"/>
                    <a:pt x="0" y="4025900"/>
                    <a:pt x="0" y="3177540"/>
                  </a:cubicBezTo>
                  <a:cubicBezTo>
                    <a:pt x="0" y="2329180"/>
                    <a:pt x="330200" y="1530350"/>
                    <a:pt x="930910" y="930910"/>
                  </a:cubicBezTo>
                  <a:cubicBezTo>
                    <a:pt x="1530350" y="330200"/>
                    <a:pt x="2329180" y="0"/>
                    <a:pt x="3177540" y="0"/>
                  </a:cubicBezTo>
                  <a:cubicBezTo>
                    <a:pt x="4025900" y="0"/>
                    <a:pt x="4824730" y="330200"/>
                    <a:pt x="5424170" y="930910"/>
                  </a:cubicBezTo>
                  <a:cubicBezTo>
                    <a:pt x="6024880" y="1531620"/>
                    <a:pt x="6355080" y="2329180"/>
                    <a:pt x="6355080" y="3177540"/>
                  </a:cubicBezTo>
                  <a:cubicBezTo>
                    <a:pt x="6355080" y="4025900"/>
                    <a:pt x="6024880" y="4824730"/>
                    <a:pt x="5424170" y="5424170"/>
                  </a:cubicBezTo>
                  <a:cubicBezTo>
                    <a:pt x="4824730" y="6024880"/>
                    <a:pt x="4025900" y="6355080"/>
                    <a:pt x="3177540" y="6355080"/>
                  </a:cubicBezTo>
                  <a:close/>
                  <a:moveTo>
                    <a:pt x="3177540" y="190500"/>
                  </a:moveTo>
                  <a:cubicBezTo>
                    <a:pt x="2379980" y="190500"/>
                    <a:pt x="1629410" y="501650"/>
                    <a:pt x="1065530" y="1065530"/>
                  </a:cubicBezTo>
                  <a:cubicBezTo>
                    <a:pt x="501650" y="1629410"/>
                    <a:pt x="190500" y="2379980"/>
                    <a:pt x="190500" y="3177540"/>
                  </a:cubicBezTo>
                  <a:cubicBezTo>
                    <a:pt x="190500" y="3975100"/>
                    <a:pt x="501650" y="4725670"/>
                    <a:pt x="1065530" y="5289550"/>
                  </a:cubicBezTo>
                  <a:cubicBezTo>
                    <a:pt x="1629410" y="5853430"/>
                    <a:pt x="2379980" y="6164580"/>
                    <a:pt x="3177540" y="6164580"/>
                  </a:cubicBezTo>
                  <a:cubicBezTo>
                    <a:pt x="3975100" y="6164580"/>
                    <a:pt x="4725670" y="5853430"/>
                    <a:pt x="5289550" y="5289550"/>
                  </a:cubicBezTo>
                  <a:cubicBezTo>
                    <a:pt x="5853430" y="4725670"/>
                    <a:pt x="6164580" y="3975100"/>
                    <a:pt x="6164580" y="3177540"/>
                  </a:cubicBezTo>
                  <a:cubicBezTo>
                    <a:pt x="6164580" y="2379980"/>
                    <a:pt x="5853430" y="1629410"/>
                    <a:pt x="5289550" y="1065530"/>
                  </a:cubicBezTo>
                  <a:cubicBezTo>
                    <a:pt x="4725670" y="501650"/>
                    <a:pt x="3975100" y="190500"/>
                    <a:pt x="3177540" y="190500"/>
                  </a:cubicBezTo>
                  <a:close/>
                </a:path>
              </a:pathLst>
            </a:custGeom>
            <a:solidFill>
              <a:srgbClr val="165995"/>
            </a:solidFill>
          </p:spPr>
        </p:sp>
      </p:grpSp>
      <p:sp>
        <p:nvSpPr>
          <p:cNvPr id="18" name="AutoShape 18"/>
          <p:cNvSpPr/>
          <p:nvPr/>
        </p:nvSpPr>
        <p:spPr>
          <a:xfrm>
            <a:off x="0" y="8383627"/>
            <a:ext cx="1246533" cy="1941473"/>
          </a:xfrm>
          <a:prstGeom prst="rect">
            <a:avLst/>
          </a:prstGeom>
          <a:solidFill>
            <a:srgbClr val="FDFDFD"/>
          </a:solidFill>
        </p:spPr>
      </p:sp>
      <p:sp>
        <p:nvSpPr>
          <p:cNvPr id="19" name="AutoShape 19"/>
          <p:cNvSpPr/>
          <p:nvPr/>
        </p:nvSpPr>
        <p:spPr>
          <a:xfrm>
            <a:off x="358491" y="9294812"/>
            <a:ext cx="5508909" cy="115888"/>
          </a:xfrm>
          <a:prstGeom prst="rect">
            <a:avLst/>
          </a:prstGeom>
          <a:solidFill>
            <a:srgbClr val="6790A4"/>
          </a:solidFill>
        </p:spPr>
      </p:sp>
      <p:sp>
        <p:nvSpPr>
          <p:cNvPr id="20" name="AutoShape 20"/>
          <p:cNvSpPr/>
          <p:nvPr/>
        </p:nvSpPr>
        <p:spPr>
          <a:xfrm>
            <a:off x="12169491" y="647700"/>
            <a:ext cx="5508909" cy="115888"/>
          </a:xfrm>
          <a:prstGeom prst="rect">
            <a:avLst/>
          </a:prstGeom>
          <a:solidFill>
            <a:srgbClr val="6790A4"/>
          </a:solidFill>
        </p:spPr>
      </p:sp>
      <p:pic>
        <p:nvPicPr>
          <p:cNvPr id="21" name="Picture 19">
            <a:extLst>
              <a:ext uri="{FF2B5EF4-FFF2-40B4-BE49-F238E27FC236}">
                <a16:creationId xmlns:a16="http://schemas.microsoft.com/office/drawing/2014/main" id="{8B5CA520-9361-4B24-833E-01B6D936B7C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6425163" y="193530"/>
            <a:ext cx="1694566" cy="1921165"/>
          </a:xfrm>
          <a:prstGeom prst="rect">
            <a:avLst/>
          </a:prstGeom>
        </p:spPr>
      </p:pic>
      <p:grpSp>
        <p:nvGrpSpPr>
          <p:cNvPr id="22" name="Group 2">
            <a:extLst>
              <a:ext uri="{FF2B5EF4-FFF2-40B4-BE49-F238E27FC236}">
                <a16:creationId xmlns:a16="http://schemas.microsoft.com/office/drawing/2014/main" id="{4D5AF3C1-F68E-4E69-8789-40C1FD3EB963}"/>
              </a:ext>
            </a:extLst>
          </p:cNvPr>
          <p:cNvGrpSpPr/>
          <p:nvPr/>
        </p:nvGrpSpPr>
        <p:grpSpPr>
          <a:xfrm>
            <a:off x="8357711" y="2479075"/>
            <a:ext cx="9532799" cy="6063414"/>
            <a:chOff x="0" y="0"/>
            <a:chExt cx="13714085" cy="8579251"/>
          </a:xfrm>
        </p:grpSpPr>
        <p:pic>
          <p:nvPicPr>
            <p:cNvPr id="23" name="Picture 3">
              <a:extLst>
                <a:ext uri="{FF2B5EF4-FFF2-40B4-BE49-F238E27FC236}">
                  <a16:creationId xmlns:a16="http://schemas.microsoft.com/office/drawing/2014/main" id="{29E16A75-B925-4214-B333-2C0E54555FC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80000"/>
            </a:blip>
            <a:srcRect t="3081" b="3081"/>
            <a:stretch>
              <a:fillRect/>
            </a:stretch>
          </p:blipFill>
          <p:spPr>
            <a:xfrm>
              <a:off x="0" y="0"/>
              <a:ext cx="6857042" cy="4289625"/>
            </a:xfrm>
            <a:prstGeom prst="rect">
              <a:avLst/>
            </a:prstGeom>
          </p:spPr>
        </p:pic>
        <p:pic>
          <p:nvPicPr>
            <p:cNvPr id="24" name="Picture 4">
              <a:extLst>
                <a:ext uri="{FF2B5EF4-FFF2-40B4-BE49-F238E27FC236}">
                  <a16:creationId xmlns:a16="http://schemas.microsoft.com/office/drawing/2014/main" id="{5A3652EB-5624-4052-83D7-41B48194C65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80000"/>
            </a:blip>
            <a:srcRect t="3081" b="3081"/>
            <a:stretch>
              <a:fillRect/>
            </a:stretch>
          </p:blipFill>
          <p:spPr>
            <a:xfrm>
              <a:off x="0" y="4289625"/>
              <a:ext cx="6857042" cy="4289625"/>
            </a:xfrm>
            <a:prstGeom prst="rect">
              <a:avLst/>
            </a:prstGeom>
          </p:spPr>
        </p:pic>
        <p:pic>
          <p:nvPicPr>
            <p:cNvPr id="25" name="Picture 5">
              <a:extLst>
                <a:ext uri="{FF2B5EF4-FFF2-40B4-BE49-F238E27FC236}">
                  <a16:creationId xmlns:a16="http://schemas.microsoft.com/office/drawing/2014/main" id="{EDE52CEB-B472-47A8-8537-499CC8886C0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80000"/>
            </a:blip>
            <a:srcRect l="23358" r="23358"/>
            <a:stretch>
              <a:fillRect/>
            </a:stretch>
          </p:blipFill>
          <p:spPr>
            <a:xfrm>
              <a:off x="6857042" y="0"/>
              <a:ext cx="6857042" cy="857925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66884521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D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Immagine 15">
            <a:extLst>
              <a:ext uri="{FF2B5EF4-FFF2-40B4-BE49-F238E27FC236}">
                <a16:creationId xmlns:a16="http://schemas.microsoft.com/office/drawing/2014/main" id="{1FF96F53-8512-47A7-9A9F-5B70BF03FA1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7101" y="2422532"/>
            <a:ext cx="12306299" cy="7256822"/>
          </a:xfrm>
          <a:prstGeom prst="rect">
            <a:avLst/>
          </a:prstGeom>
        </p:spPr>
      </p:pic>
      <p:grpSp>
        <p:nvGrpSpPr>
          <p:cNvPr id="2" name="Group 2"/>
          <p:cNvGrpSpPr/>
          <p:nvPr/>
        </p:nvGrpSpPr>
        <p:grpSpPr>
          <a:xfrm>
            <a:off x="4957785" y="0"/>
            <a:ext cx="12306300" cy="2540218"/>
            <a:chOff x="-989157" y="66675"/>
            <a:chExt cx="16408400" cy="4229375"/>
          </a:xfrm>
        </p:grpSpPr>
        <p:sp>
          <p:nvSpPr>
            <p:cNvPr id="3" name="TextBox 3"/>
            <p:cNvSpPr txBox="1"/>
            <p:nvPr/>
          </p:nvSpPr>
          <p:spPr>
            <a:xfrm>
              <a:off x="0" y="66675"/>
              <a:ext cx="15419243" cy="20497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/>
              <a:r>
                <a:rPr lang="it-IT" sz="8000" spc="-150" dirty="0">
                  <a:solidFill>
                    <a:srgbClr val="0F2F61"/>
                  </a:solidFill>
                  <a:latin typeface="Cambria" pitchFamily="18" charset="0"/>
                  <a:ea typeface="Cambria" pitchFamily="18" charset="0"/>
                </a:rPr>
                <a:t>- 4 punti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-989157" y="2417005"/>
              <a:ext cx="16408400" cy="1879045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r">
                <a:lnSpc>
                  <a:spcPts val="4620"/>
                </a:lnSpc>
              </a:pPr>
              <a:r>
                <a:rPr lang="en-US" sz="3300" spc="495" dirty="0">
                  <a:solidFill>
                    <a:srgbClr val="0F2F61"/>
                  </a:solidFill>
                  <a:latin typeface="Cambria" pitchFamily="18" charset="0"/>
                  <a:ea typeface="Cambria" pitchFamily="18" charset="0"/>
                </a:rPr>
                <a:t>PEGGIORAMENTO MEDIO IN </a:t>
              </a:r>
              <a:r>
                <a:rPr lang="en-US" sz="3300" b="1" spc="495" dirty="0">
                  <a:solidFill>
                    <a:srgbClr val="0F2F61"/>
                  </a:solidFill>
                  <a:latin typeface="Cambria" pitchFamily="18" charset="0"/>
                  <a:ea typeface="Cambria" pitchFamily="18" charset="0"/>
                </a:rPr>
                <a:t>ITALIANO (</a:t>
              </a:r>
              <a:r>
                <a:rPr lang="en-US" sz="3300" b="1" spc="495" dirty="0" err="1">
                  <a:solidFill>
                    <a:srgbClr val="0F2F61"/>
                  </a:solidFill>
                  <a:latin typeface="Cambria" pitchFamily="18" charset="0"/>
                  <a:ea typeface="Cambria" pitchFamily="18" charset="0"/>
                </a:rPr>
                <a:t>grado</a:t>
              </a:r>
              <a:r>
                <a:rPr lang="en-US" sz="3300" b="1" spc="495" dirty="0">
                  <a:solidFill>
                    <a:srgbClr val="0F2F61"/>
                  </a:solidFill>
                  <a:latin typeface="Cambria" pitchFamily="18" charset="0"/>
                  <a:ea typeface="Cambria" pitchFamily="18" charset="0"/>
                </a:rPr>
                <a:t> 8) </a:t>
              </a:r>
            </a:p>
            <a:p>
              <a:pPr algn="r">
                <a:lnSpc>
                  <a:spcPts val="4620"/>
                </a:lnSpc>
              </a:pPr>
              <a:r>
                <a:rPr lang="en-US" sz="3300" spc="495" dirty="0">
                  <a:solidFill>
                    <a:srgbClr val="0F2F61"/>
                  </a:solidFill>
                  <a:latin typeface="Cambria" pitchFamily="18" charset="0"/>
                  <a:ea typeface="Cambria" pitchFamily="18" charset="0"/>
                </a:rPr>
                <a:t>rispetto al 2018</a:t>
              </a:r>
            </a:p>
          </p:txBody>
        </p:sp>
      </p:grpSp>
      <p:sp>
        <p:nvSpPr>
          <p:cNvPr id="5" name="AutoShape 5"/>
          <p:cNvSpPr/>
          <p:nvPr/>
        </p:nvSpPr>
        <p:spPr>
          <a:xfrm>
            <a:off x="1555" y="7150544"/>
            <a:ext cx="2380207" cy="3136456"/>
          </a:xfrm>
          <a:prstGeom prst="rect">
            <a:avLst/>
          </a:prstGeom>
          <a:solidFill>
            <a:srgbClr val="0F2F61"/>
          </a:solidFill>
        </p:spPr>
      </p:sp>
      <p:sp>
        <p:nvSpPr>
          <p:cNvPr id="6" name="AutoShape 6"/>
          <p:cNvSpPr/>
          <p:nvPr/>
        </p:nvSpPr>
        <p:spPr>
          <a:xfrm>
            <a:off x="1023915" y="1981200"/>
            <a:ext cx="119085" cy="6819900"/>
          </a:xfrm>
          <a:prstGeom prst="rect">
            <a:avLst/>
          </a:prstGeom>
          <a:solidFill>
            <a:srgbClr val="6790A4"/>
          </a:solidFill>
          <a:ln>
            <a:solidFill>
              <a:srgbClr val="6790A4"/>
            </a:solidFill>
          </a:ln>
        </p:spPr>
      </p:sp>
      <p:grpSp>
        <p:nvGrpSpPr>
          <p:cNvPr id="8" name="Group 8"/>
          <p:cNvGrpSpPr/>
          <p:nvPr/>
        </p:nvGrpSpPr>
        <p:grpSpPr>
          <a:xfrm rot="-8904737">
            <a:off x="15454555" y="5710328"/>
            <a:ext cx="1783652" cy="1783652"/>
            <a:chOff x="0" y="0"/>
            <a:chExt cx="6350000" cy="6350000"/>
          </a:xfrm>
        </p:grpSpPr>
        <p:sp>
          <p:nvSpPr>
            <p:cNvPr id="9" name="Freeform 9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0F2F61"/>
            </a:solidFill>
          </p:spPr>
        </p:sp>
      </p:grpSp>
      <p:grpSp>
        <p:nvGrpSpPr>
          <p:cNvPr id="10" name="Group 10"/>
          <p:cNvGrpSpPr>
            <a:grpSpLocks noChangeAspect="1"/>
          </p:cNvGrpSpPr>
          <p:nvPr/>
        </p:nvGrpSpPr>
        <p:grpSpPr>
          <a:xfrm rot="-8904737">
            <a:off x="14918878" y="6037049"/>
            <a:ext cx="1130209" cy="1130209"/>
            <a:chOff x="-2540" y="-2540"/>
            <a:chExt cx="6355080" cy="6355080"/>
          </a:xfrm>
        </p:grpSpPr>
        <p:sp>
          <p:nvSpPr>
            <p:cNvPr id="11" name="Freeform 11"/>
            <p:cNvSpPr/>
            <p:nvPr/>
          </p:nvSpPr>
          <p:spPr>
            <a:xfrm>
              <a:off x="-2540" y="-2540"/>
              <a:ext cx="6355080" cy="6355080"/>
            </a:xfrm>
            <a:custGeom>
              <a:avLst/>
              <a:gdLst/>
              <a:ahLst/>
              <a:cxnLst/>
              <a:rect l="l" t="t" r="r" b="b"/>
              <a:pathLst>
                <a:path w="6355080" h="6355080">
                  <a:moveTo>
                    <a:pt x="3177540" y="6355080"/>
                  </a:moveTo>
                  <a:cubicBezTo>
                    <a:pt x="2329180" y="6355080"/>
                    <a:pt x="1530350" y="6024880"/>
                    <a:pt x="930910" y="5424170"/>
                  </a:cubicBezTo>
                  <a:cubicBezTo>
                    <a:pt x="330200" y="4824730"/>
                    <a:pt x="0" y="4025900"/>
                    <a:pt x="0" y="3177540"/>
                  </a:cubicBezTo>
                  <a:cubicBezTo>
                    <a:pt x="0" y="2329180"/>
                    <a:pt x="330200" y="1530350"/>
                    <a:pt x="930910" y="930910"/>
                  </a:cubicBezTo>
                  <a:cubicBezTo>
                    <a:pt x="1530350" y="330200"/>
                    <a:pt x="2329180" y="0"/>
                    <a:pt x="3177540" y="0"/>
                  </a:cubicBezTo>
                  <a:cubicBezTo>
                    <a:pt x="4025900" y="0"/>
                    <a:pt x="4824730" y="330200"/>
                    <a:pt x="5424170" y="930910"/>
                  </a:cubicBezTo>
                  <a:cubicBezTo>
                    <a:pt x="6024880" y="1531620"/>
                    <a:pt x="6355080" y="2329180"/>
                    <a:pt x="6355080" y="3177540"/>
                  </a:cubicBezTo>
                  <a:cubicBezTo>
                    <a:pt x="6355080" y="4025900"/>
                    <a:pt x="6024880" y="4824730"/>
                    <a:pt x="5424170" y="5424170"/>
                  </a:cubicBezTo>
                  <a:cubicBezTo>
                    <a:pt x="4824730" y="6024880"/>
                    <a:pt x="4025900" y="6355080"/>
                    <a:pt x="3177540" y="6355080"/>
                  </a:cubicBezTo>
                  <a:close/>
                  <a:moveTo>
                    <a:pt x="3177540" y="190500"/>
                  </a:moveTo>
                  <a:cubicBezTo>
                    <a:pt x="2379980" y="190500"/>
                    <a:pt x="1629410" y="501650"/>
                    <a:pt x="1065530" y="1065530"/>
                  </a:cubicBezTo>
                  <a:cubicBezTo>
                    <a:pt x="501650" y="1629410"/>
                    <a:pt x="190500" y="2379980"/>
                    <a:pt x="190500" y="3177540"/>
                  </a:cubicBezTo>
                  <a:cubicBezTo>
                    <a:pt x="190500" y="3975100"/>
                    <a:pt x="501650" y="4725670"/>
                    <a:pt x="1065530" y="5289550"/>
                  </a:cubicBezTo>
                  <a:cubicBezTo>
                    <a:pt x="1629410" y="5853430"/>
                    <a:pt x="2379980" y="6164580"/>
                    <a:pt x="3177540" y="6164580"/>
                  </a:cubicBezTo>
                  <a:cubicBezTo>
                    <a:pt x="3975100" y="6164580"/>
                    <a:pt x="4725670" y="5853430"/>
                    <a:pt x="5289550" y="5289550"/>
                  </a:cubicBezTo>
                  <a:cubicBezTo>
                    <a:pt x="5853430" y="4725670"/>
                    <a:pt x="6164580" y="3975100"/>
                    <a:pt x="6164580" y="3177540"/>
                  </a:cubicBezTo>
                  <a:cubicBezTo>
                    <a:pt x="6164580" y="2379980"/>
                    <a:pt x="5853430" y="1629410"/>
                    <a:pt x="5289550" y="1065530"/>
                  </a:cubicBezTo>
                  <a:cubicBezTo>
                    <a:pt x="4725670" y="501650"/>
                    <a:pt x="3975100" y="190500"/>
                    <a:pt x="3177540" y="190500"/>
                  </a:cubicBezTo>
                  <a:close/>
                </a:path>
              </a:pathLst>
            </a:custGeom>
            <a:solidFill>
              <a:srgbClr val="0F2F61"/>
            </a:solidFill>
          </p:spPr>
        </p:sp>
      </p:grpSp>
      <p:pic>
        <p:nvPicPr>
          <p:cNvPr id="12" name="Picture 19">
            <a:extLst>
              <a:ext uri="{FF2B5EF4-FFF2-40B4-BE49-F238E27FC236}">
                <a16:creationId xmlns:a16="http://schemas.microsoft.com/office/drawing/2014/main" id="{554CD84D-ED3F-405F-9267-A889801CD7F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295717" y="7758189"/>
            <a:ext cx="1694566" cy="1921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620086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D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 txBox="1"/>
          <p:nvPr/>
        </p:nvSpPr>
        <p:spPr>
          <a:xfrm>
            <a:off x="1262085" y="495300"/>
            <a:ext cx="16416316" cy="176971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4620"/>
              </a:lnSpc>
            </a:pPr>
            <a:r>
              <a:rPr lang="it-IT" sz="4000" b="1" spc="495" dirty="0">
                <a:solidFill>
                  <a:srgbClr val="0F2F61"/>
                </a:solidFill>
                <a:latin typeface="Cambria" pitchFamily="18" charset="0"/>
                <a:ea typeface="Cambria" pitchFamily="18" charset="0"/>
              </a:rPr>
              <a:t>In Italia il 39% degli studenti del grado 8 non raggiunge il livello di accettabilità in ITALIANO (liv. 3). </a:t>
            </a:r>
          </a:p>
          <a:p>
            <a:pPr algn="r">
              <a:lnSpc>
                <a:spcPts val="4620"/>
              </a:lnSpc>
            </a:pPr>
            <a:r>
              <a:rPr lang="it-IT" sz="4000" b="1" spc="495" dirty="0">
                <a:solidFill>
                  <a:srgbClr val="0F2F61"/>
                </a:solidFill>
                <a:latin typeface="Cambria" pitchFamily="18" charset="0"/>
                <a:ea typeface="Cambria" pitchFamily="18" charset="0"/>
              </a:rPr>
              <a:t>Nel 2018 e nel 2019 erano il 34%.</a:t>
            </a:r>
          </a:p>
        </p:txBody>
      </p:sp>
      <p:sp>
        <p:nvSpPr>
          <p:cNvPr id="5" name="AutoShape 5"/>
          <p:cNvSpPr/>
          <p:nvPr/>
        </p:nvSpPr>
        <p:spPr>
          <a:xfrm>
            <a:off x="1555" y="7150544"/>
            <a:ext cx="2380207" cy="3136456"/>
          </a:xfrm>
          <a:prstGeom prst="rect">
            <a:avLst/>
          </a:prstGeom>
          <a:solidFill>
            <a:srgbClr val="0F2F61"/>
          </a:solidFill>
        </p:spPr>
      </p:sp>
      <p:sp>
        <p:nvSpPr>
          <p:cNvPr id="6" name="AutoShape 6"/>
          <p:cNvSpPr/>
          <p:nvPr/>
        </p:nvSpPr>
        <p:spPr>
          <a:xfrm>
            <a:off x="1023915" y="1981200"/>
            <a:ext cx="119085" cy="6819900"/>
          </a:xfrm>
          <a:prstGeom prst="rect">
            <a:avLst/>
          </a:prstGeom>
          <a:solidFill>
            <a:srgbClr val="6790A4"/>
          </a:solidFill>
          <a:ln>
            <a:solidFill>
              <a:srgbClr val="6790A4"/>
            </a:solidFill>
          </a:ln>
        </p:spPr>
      </p:sp>
      <p:grpSp>
        <p:nvGrpSpPr>
          <p:cNvPr id="8" name="Group 8"/>
          <p:cNvGrpSpPr/>
          <p:nvPr/>
        </p:nvGrpSpPr>
        <p:grpSpPr>
          <a:xfrm rot="-8904737">
            <a:off x="15454555" y="5710328"/>
            <a:ext cx="1783652" cy="1783652"/>
            <a:chOff x="0" y="0"/>
            <a:chExt cx="6350000" cy="6350000"/>
          </a:xfrm>
        </p:grpSpPr>
        <p:sp>
          <p:nvSpPr>
            <p:cNvPr id="9" name="Freeform 9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0F2F61"/>
            </a:solidFill>
          </p:spPr>
        </p:sp>
      </p:grpSp>
      <p:grpSp>
        <p:nvGrpSpPr>
          <p:cNvPr id="10" name="Group 10"/>
          <p:cNvGrpSpPr>
            <a:grpSpLocks noChangeAspect="1"/>
          </p:cNvGrpSpPr>
          <p:nvPr/>
        </p:nvGrpSpPr>
        <p:grpSpPr>
          <a:xfrm rot="-8904737">
            <a:off x="14918878" y="6037049"/>
            <a:ext cx="1130209" cy="1130209"/>
            <a:chOff x="-2540" y="-2540"/>
            <a:chExt cx="6355080" cy="6355080"/>
          </a:xfrm>
        </p:grpSpPr>
        <p:sp>
          <p:nvSpPr>
            <p:cNvPr id="11" name="Freeform 11"/>
            <p:cNvSpPr/>
            <p:nvPr/>
          </p:nvSpPr>
          <p:spPr>
            <a:xfrm>
              <a:off x="-2540" y="-2540"/>
              <a:ext cx="6355080" cy="6355080"/>
            </a:xfrm>
            <a:custGeom>
              <a:avLst/>
              <a:gdLst/>
              <a:ahLst/>
              <a:cxnLst/>
              <a:rect l="l" t="t" r="r" b="b"/>
              <a:pathLst>
                <a:path w="6355080" h="6355080">
                  <a:moveTo>
                    <a:pt x="3177540" y="6355080"/>
                  </a:moveTo>
                  <a:cubicBezTo>
                    <a:pt x="2329180" y="6355080"/>
                    <a:pt x="1530350" y="6024880"/>
                    <a:pt x="930910" y="5424170"/>
                  </a:cubicBezTo>
                  <a:cubicBezTo>
                    <a:pt x="330200" y="4824730"/>
                    <a:pt x="0" y="4025900"/>
                    <a:pt x="0" y="3177540"/>
                  </a:cubicBezTo>
                  <a:cubicBezTo>
                    <a:pt x="0" y="2329180"/>
                    <a:pt x="330200" y="1530350"/>
                    <a:pt x="930910" y="930910"/>
                  </a:cubicBezTo>
                  <a:cubicBezTo>
                    <a:pt x="1530350" y="330200"/>
                    <a:pt x="2329180" y="0"/>
                    <a:pt x="3177540" y="0"/>
                  </a:cubicBezTo>
                  <a:cubicBezTo>
                    <a:pt x="4025900" y="0"/>
                    <a:pt x="4824730" y="330200"/>
                    <a:pt x="5424170" y="930910"/>
                  </a:cubicBezTo>
                  <a:cubicBezTo>
                    <a:pt x="6024880" y="1531620"/>
                    <a:pt x="6355080" y="2329180"/>
                    <a:pt x="6355080" y="3177540"/>
                  </a:cubicBezTo>
                  <a:cubicBezTo>
                    <a:pt x="6355080" y="4025900"/>
                    <a:pt x="6024880" y="4824730"/>
                    <a:pt x="5424170" y="5424170"/>
                  </a:cubicBezTo>
                  <a:cubicBezTo>
                    <a:pt x="4824730" y="6024880"/>
                    <a:pt x="4025900" y="6355080"/>
                    <a:pt x="3177540" y="6355080"/>
                  </a:cubicBezTo>
                  <a:close/>
                  <a:moveTo>
                    <a:pt x="3177540" y="190500"/>
                  </a:moveTo>
                  <a:cubicBezTo>
                    <a:pt x="2379980" y="190500"/>
                    <a:pt x="1629410" y="501650"/>
                    <a:pt x="1065530" y="1065530"/>
                  </a:cubicBezTo>
                  <a:cubicBezTo>
                    <a:pt x="501650" y="1629410"/>
                    <a:pt x="190500" y="2379980"/>
                    <a:pt x="190500" y="3177540"/>
                  </a:cubicBezTo>
                  <a:cubicBezTo>
                    <a:pt x="190500" y="3975100"/>
                    <a:pt x="501650" y="4725670"/>
                    <a:pt x="1065530" y="5289550"/>
                  </a:cubicBezTo>
                  <a:cubicBezTo>
                    <a:pt x="1629410" y="5853430"/>
                    <a:pt x="2379980" y="6164580"/>
                    <a:pt x="3177540" y="6164580"/>
                  </a:cubicBezTo>
                  <a:cubicBezTo>
                    <a:pt x="3975100" y="6164580"/>
                    <a:pt x="4725670" y="5853430"/>
                    <a:pt x="5289550" y="5289550"/>
                  </a:cubicBezTo>
                  <a:cubicBezTo>
                    <a:pt x="5853430" y="4725670"/>
                    <a:pt x="6164580" y="3975100"/>
                    <a:pt x="6164580" y="3177540"/>
                  </a:cubicBezTo>
                  <a:cubicBezTo>
                    <a:pt x="6164580" y="2379980"/>
                    <a:pt x="5853430" y="1629410"/>
                    <a:pt x="5289550" y="1065530"/>
                  </a:cubicBezTo>
                  <a:cubicBezTo>
                    <a:pt x="4725670" y="501650"/>
                    <a:pt x="3975100" y="190500"/>
                    <a:pt x="3177540" y="190500"/>
                  </a:cubicBezTo>
                  <a:close/>
                </a:path>
              </a:pathLst>
            </a:custGeom>
            <a:solidFill>
              <a:srgbClr val="0F2F61"/>
            </a:solidFill>
          </p:spPr>
        </p:sp>
      </p:grpSp>
      <p:pic>
        <p:nvPicPr>
          <p:cNvPr id="12" name="Picture 19">
            <a:extLst>
              <a:ext uri="{FF2B5EF4-FFF2-40B4-BE49-F238E27FC236}">
                <a16:creationId xmlns:a16="http://schemas.microsoft.com/office/drawing/2014/main" id="{554CD84D-ED3F-405F-9267-A889801CD7F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295717" y="7758189"/>
            <a:ext cx="1694566" cy="1921165"/>
          </a:xfrm>
          <a:prstGeom prst="rect">
            <a:avLst/>
          </a:prstGeom>
        </p:spPr>
      </p:pic>
      <p:pic>
        <p:nvPicPr>
          <p:cNvPr id="3" name="Immagine 2">
            <a:extLst>
              <a:ext uri="{FF2B5EF4-FFF2-40B4-BE49-F238E27FC236}">
                <a16:creationId xmlns:a16="http://schemas.microsoft.com/office/drawing/2014/main" id="{FB2CB1B4-71F9-4E64-A802-EEFC2083DAC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4121" y="2866687"/>
            <a:ext cx="10480053" cy="73592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90378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790A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 txBox="1"/>
          <p:nvPr/>
        </p:nvSpPr>
        <p:spPr>
          <a:xfrm>
            <a:off x="5218962" y="8922948"/>
            <a:ext cx="12688038" cy="109735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4500"/>
              </a:lnSpc>
            </a:pPr>
            <a:r>
              <a:rPr lang="it-IT" sz="3000" b="1" spc="30" dirty="0">
                <a:solidFill>
                  <a:schemeClr val="bg1"/>
                </a:solidFill>
                <a:latin typeface="Cambria" pitchFamily="18" charset="0"/>
                <a:ea typeface="Cambria" pitchFamily="18" charset="0"/>
              </a:rPr>
              <a:t>L’incremento delle quote di studenti in difficoltà si concentra soprattutto tra gli studenti  che provengono da famiglie svantaggiate.</a:t>
            </a:r>
          </a:p>
        </p:txBody>
      </p:sp>
      <p:sp>
        <p:nvSpPr>
          <p:cNvPr id="5" name="AutoShape 5"/>
          <p:cNvSpPr/>
          <p:nvPr/>
        </p:nvSpPr>
        <p:spPr>
          <a:xfrm>
            <a:off x="15030991" y="-38100"/>
            <a:ext cx="3257009" cy="2959924"/>
          </a:xfrm>
          <a:prstGeom prst="rect">
            <a:avLst/>
          </a:prstGeom>
          <a:solidFill>
            <a:srgbClr val="FDFDFD"/>
          </a:solidFill>
        </p:spPr>
      </p:sp>
      <p:grpSp>
        <p:nvGrpSpPr>
          <p:cNvPr id="6" name="Group 6"/>
          <p:cNvGrpSpPr/>
          <p:nvPr/>
        </p:nvGrpSpPr>
        <p:grpSpPr>
          <a:xfrm>
            <a:off x="1072668" y="7371057"/>
            <a:ext cx="1887243" cy="1887243"/>
            <a:chOff x="0" y="0"/>
            <a:chExt cx="6350000" cy="6350000"/>
          </a:xfrm>
        </p:grpSpPr>
        <p:sp>
          <p:nvSpPr>
            <p:cNvPr id="7" name="Freeform 7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FDFDFD"/>
            </a:solidFill>
          </p:spPr>
        </p:sp>
      </p:grpSp>
      <p:grpSp>
        <p:nvGrpSpPr>
          <p:cNvPr id="8" name="Group 8"/>
          <p:cNvGrpSpPr>
            <a:grpSpLocks noChangeAspect="1"/>
          </p:cNvGrpSpPr>
          <p:nvPr/>
        </p:nvGrpSpPr>
        <p:grpSpPr>
          <a:xfrm>
            <a:off x="1965132" y="7182178"/>
            <a:ext cx="1319595" cy="1319595"/>
            <a:chOff x="-2540" y="-2540"/>
            <a:chExt cx="6355080" cy="6355080"/>
          </a:xfrm>
        </p:grpSpPr>
        <p:sp>
          <p:nvSpPr>
            <p:cNvPr id="9" name="Freeform 9"/>
            <p:cNvSpPr/>
            <p:nvPr/>
          </p:nvSpPr>
          <p:spPr>
            <a:xfrm>
              <a:off x="-2540" y="-2540"/>
              <a:ext cx="6355080" cy="6355080"/>
            </a:xfrm>
            <a:custGeom>
              <a:avLst/>
              <a:gdLst/>
              <a:ahLst/>
              <a:cxnLst/>
              <a:rect l="l" t="t" r="r" b="b"/>
              <a:pathLst>
                <a:path w="6355080" h="6355080">
                  <a:moveTo>
                    <a:pt x="3177540" y="6355080"/>
                  </a:moveTo>
                  <a:cubicBezTo>
                    <a:pt x="2329180" y="6355080"/>
                    <a:pt x="1530350" y="6024880"/>
                    <a:pt x="930910" y="5424170"/>
                  </a:cubicBezTo>
                  <a:cubicBezTo>
                    <a:pt x="330200" y="4824730"/>
                    <a:pt x="0" y="4025900"/>
                    <a:pt x="0" y="3177540"/>
                  </a:cubicBezTo>
                  <a:cubicBezTo>
                    <a:pt x="0" y="2329180"/>
                    <a:pt x="330200" y="1530350"/>
                    <a:pt x="930910" y="930910"/>
                  </a:cubicBezTo>
                  <a:cubicBezTo>
                    <a:pt x="1530350" y="330200"/>
                    <a:pt x="2329180" y="0"/>
                    <a:pt x="3177540" y="0"/>
                  </a:cubicBezTo>
                  <a:cubicBezTo>
                    <a:pt x="4025900" y="0"/>
                    <a:pt x="4824730" y="330200"/>
                    <a:pt x="5424170" y="930910"/>
                  </a:cubicBezTo>
                  <a:cubicBezTo>
                    <a:pt x="6024880" y="1531620"/>
                    <a:pt x="6355080" y="2329180"/>
                    <a:pt x="6355080" y="3177540"/>
                  </a:cubicBezTo>
                  <a:cubicBezTo>
                    <a:pt x="6355080" y="4025900"/>
                    <a:pt x="6024880" y="4824730"/>
                    <a:pt x="5424170" y="5424170"/>
                  </a:cubicBezTo>
                  <a:cubicBezTo>
                    <a:pt x="4824730" y="6024880"/>
                    <a:pt x="4025900" y="6355080"/>
                    <a:pt x="3177540" y="6355080"/>
                  </a:cubicBezTo>
                  <a:close/>
                  <a:moveTo>
                    <a:pt x="3177540" y="190500"/>
                  </a:moveTo>
                  <a:cubicBezTo>
                    <a:pt x="2379980" y="190500"/>
                    <a:pt x="1629410" y="501650"/>
                    <a:pt x="1065530" y="1065530"/>
                  </a:cubicBezTo>
                  <a:cubicBezTo>
                    <a:pt x="501650" y="1629410"/>
                    <a:pt x="190500" y="2379980"/>
                    <a:pt x="190500" y="3177540"/>
                  </a:cubicBezTo>
                  <a:cubicBezTo>
                    <a:pt x="190500" y="3975100"/>
                    <a:pt x="501650" y="4725670"/>
                    <a:pt x="1065530" y="5289550"/>
                  </a:cubicBezTo>
                  <a:cubicBezTo>
                    <a:pt x="1629410" y="5853430"/>
                    <a:pt x="2379980" y="6164580"/>
                    <a:pt x="3177540" y="6164580"/>
                  </a:cubicBezTo>
                  <a:cubicBezTo>
                    <a:pt x="3975100" y="6164580"/>
                    <a:pt x="4725670" y="5853430"/>
                    <a:pt x="5289550" y="5289550"/>
                  </a:cubicBezTo>
                  <a:cubicBezTo>
                    <a:pt x="5853430" y="4725670"/>
                    <a:pt x="6164580" y="3975100"/>
                    <a:pt x="6164580" y="3177540"/>
                  </a:cubicBezTo>
                  <a:cubicBezTo>
                    <a:pt x="6164580" y="2379980"/>
                    <a:pt x="5853430" y="1629410"/>
                    <a:pt x="5289550" y="1065530"/>
                  </a:cubicBezTo>
                  <a:cubicBezTo>
                    <a:pt x="4725670" y="501650"/>
                    <a:pt x="3975100" y="190500"/>
                    <a:pt x="3177540" y="190500"/>
                  </a:cubicBezTo>
                  <a:close/>
                </a:path>
              </a:pathLst>
            </a:custGeom>
            <a:solidFill>
              <a:srgbClr val="0F2F61"/>
            </a:solidFill>
          </p:spPr>
        </p:sp>
      </p:grpSp>
      <p:sp>
        <p:nvSpPr>
          <p:cNvPr id="10" name="AutoShape 10"/>
          <p:cNvSpPr/>
          <p:nvPr/>
        </p:nvSpPr>
        <p:spPr>
          <a:xfrm>
            <a:off x="17031566" y="419100"/>
            <a:ext cx="119085" cy="5591822"/>
          </a:xfrm>
          <a:prstGeom prst="rect">
            <a:avLst/>
          </a:prstGeom>
          <a:solidFill>
            <a:srgbClr val="0F2F61"/>
          </a:solidFill>
        </p:spPr>
      </p:sp>
      <p:sp>
        <p:nvSpPr>
          <p:cNvPr id="14" name="AutoShape 14"/>
          <p:cNvSpPr/>
          <p:nvPr/>
        </p:nvSpPr>
        <p:spPr>
          <a:xfrm>
            <a:off x="-27470" y="0"/>
            <a:ext cx="1023248" cy="1190339"/>
          </a:xfrm>
          <a:prstGeom prst="rect">
            <a:avLst/>
          </a:prstGeom>
          <a:solidFill>
            <a:srgbClr val="FDFDFD"/>
          </a:solidFill>
        </p:spPr>
      </p:sp>
      <p:pic>
        <p:nvPicPr>
          <p:cNvPr id="15" name="Picture 19">
            <a:extLst>
              <a:ext uri="{FF2B5EF4-FFF2-40B4-BE49-F238E27FC236}">
                <a16:creationId xmlns:a16="http://schemas.microsoft.com/office/drawing/2014/main" id="{5CADCE8D-3C92-4914-B88E-57B3D843923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5221834" y="495300"/>
            <a:ext cx="1694566" cy="1921165"/>
          </a:xfrm>
          <a:prstGeom prst="rect">
            <a:avLst/>
          </a:prstGeom>
        </p:spPr>
      </p:pic>
      <p:grpSp>
        <p:nvGrpSpPr>
          <p:cNvPr id="16" name="Group 11">
            <a:extLst>
              <a:ext uri="{FF2B5EF4-FFF2-40B4-BE49-F238E27FC236}">
                <a16:creationId xmlns:a16="http://schemas.microsoft.com/office/drawing/2014/main" id="{4DA0525C-01B2-7649-A572-05620FCB41FB}"/>
              </a:ext>
            </a:extLst>
          </p:cNvPr>
          <p:cNvGrpSpPr/>
          <p:nvPr/>
        </p:nvGrpSpPr>
        <p:grpSpPr>
          <a:xfrm>
            <a:off x="26845" y="694372"/>
            <a:ext cx="11265600" cy="2288541"/>
            <a:chOff x="2834689" y="-690245"/>
            <a:chExt cx="12921634" cy="3051386"/>
          </a:xfrm>
        </p:grpSpPr>
        <p:sp>
          <p:nvSpPr>
            <p:cNvPr id="18" name="TextBox 12">
              <a:extLst>
                <a:ext uri="{FF2B5EF4-FFF2-40B4-BE49-F238E27FC236}">
                  <a16:creationId xmlns:a16="http://schemas.microsoft.com/office/drawing/2014/main" id="{B119B259-8511-9642-B11F-891510451B3D}"/>
                </a:ext>
              </a:extLst>
            </p:cNvPr>
            <p:cNvSpPr txBox="1"/>
            <p:nvPr/>
          </p:nvSpPr>
          <p:spPr>
            <a:xfrm>
              <a:off x="4377122" y="-690245"/>
              <a:ext cx="11379201" cy="1969769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r>
                <a:rPr lang="it-IT" sz="3200" b="1" spc="825" dirty="0">
                  <a:solidFill>
                    <a:srgbClr val="FDFDFD"/>
                  </a:solidFill>
                  <a:latin typeface="Cambria" pitchFamily="18" charset="0"/>
                  <a:ea typeface="Cambria" pitchFamily="18" charset="0"/>
                </a:rPr>
                <a:t>ANCHE LE DIFFERENZE SONO DIVERSE</a:t>
              </a:r>
            </a:p>
            <a:p>
              <a:r>
                <a:rPr lang="it-IT" sz="3200" spc="825" dirty="0">
                  <a:solidFill>
                    <a:srgbClr val="FDFDFD"/>
                  </a:solidFill>
                  <a:latin typeface="Cambria" pitchFamily="18" charset="0"/>
                  <a:ea typeface="Cambria" pitchFamily="18" charset="0"/>
                </a:rPr>
                <a:t>Italiano grado 8</a:t>
              </a:r>
            </a:p>
          </p:txBody>
        </p:sp>
        <p:sp>
          <p:nvSpPr>
            <p:cNvPr id="19" name="AutoShape 13">
              <a:extLst>
                <a:ext uri="{FF2B5EF4-FFF2-40B4-BE49-F238E27FC236}">
                  <a16:creationId xmlns:a16="http://schemas.microsoft.com/office/drawing/2014/main" id="{A89FA145-018C-8D47-B790-E3F1F084CACA}"/>
                </a:ext>
              </a:extLst>
            </p:cNvPr>
            <p:cNvSpPr/>
            <p:nvPr/>
          </p:nvSpPr>
          <p:spPr>
            <a:xfrm>
              <a:off x="2834689" y="2193924"/>
              <a:ext cx="11953006" cy="167217"/>
            </a:xfrm>
            <a:prstGeom prst="rect">
              <a:avLst/>
            </a:prstGeom>
            <a:solidFill>
              <a:srgbClr val="0F2F61"/>
            </a:solidFill>
          </p:spPr>
        </p:sp>
      </p:grpSp>
      <p:graphicFrame>
        <p:nvGraphicFramePr>
          <p:cNvPr id="17" name="Grafico 16">
            <a:extLst>
              <a:ext uri="{FF2B5EF4-FFF2-40B4-BE49-F238E27FC236}">
                <a16:creationId xmlns:a16="http://schemas.microsoft.com/office/drawing/2014/main" id="{C2829FCC-594C-4497-8960-877BA1625FB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84155567"/>
              </p:ext>
            </p:extLst>
          </p:nvPr>
        </p:nvGraphicFramePr>
        <p:xfrm>
          <a:off x="3284728" y="3118420"/>
          <a:ext cx="11937106" cy="55302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6158044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AutoShape 33"/>
          <p:cNvSpPr/>
          <p:nvPr/>
        </p:nvSpPr>
        <p:spPr>
          <a:xfrm>
            <a:off x="0" y="-38100"/>
            <a:ext cx="9601200" cy="10325100"/>
          </a:xfrm>
          <a:prstGeom prst="rect">
            <a:avLst/>
          </a:prstGeom>
          <a:solidFill>
            <a:srgbClr val="FDFDFD"/>
          </a:solidFill>
        </p:spPr>
      </p:sp>
      <p:sp>
        <p:nvSpPr>
          <p:cNvPr id="38" name="AutoShape 38"/>
          <p:cNvSpPr/>
          <p:nvPr/>
        </p:nvSpPr>
        <p:spPr>
          <a:xfrm>
            <a:off x="16812474" y="2677"/>
            <a:ext cx="1475526" cy="1636365"/>
          </a:xfrm>
          <a:prstGeom prst="rect">
            <a:avLst/>
          </a:prstGeom>
          <a:solidFill>
            <a:srgbClr val="FDFDFD"/>
          </a:solidFill>
        </p:spPr>
      </p:sp>
      <p:sp>
        <p:nvSpPr>
          <p:cNvPr id="39" name="AutoShape 39"/>
          <p:cNvSpPr/>
          <p:nvPr/>
        </p:nvSpPr>
        <p:spPr>
          <a:xfrm>
            <a:off x="7063275" y="625781"/>
            <a:ext cx="10869754" cy="125413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</p:sp>
      <p:pic>
        <p:nvPicPr>
          <p:cNvPr id="40" name="Picture 19">
            <a:extLst>
              <a:ext uri="{FF2B5EF4-FFF2-40B4-BE49-F238E27FC236}">
                <a16:creationId xmlns:a16="http://schemas.microsoft.com/office/drawing/2014/main" id="{7F214137-75E6-4666-A81E-D3709D829A4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908826" y="540425"/>
            <a:ext cx="1694566" cy="1921165"/>
          </a:xfrm>
          <a:prstGeom prst="rect">
            <a:avLst/>
          </a:prstGeom>
        </p:spPr>
      </p:pic>
      <p:sp>
        <p:nvSpPr>
          <p:cNvPr id="11" name="TextBox 34">
            <a:extLst>
              <a:ext uri="{FF2B5EF4-FFF2-40B4-BE49-F238E27FC236}">
                <a16:creationId xmlns:a16="http://schemas.microsoft.com/office/drawing/2014/main" id="{F05CE1E1-B7F1-4D21-89F6-700205525846}"/>
              </a:ext>
            </a:extLst>
          </p:cNvPr>
          <p:cNvSpPr txBox="1"/>
          <p:nvPr/>
        </p:nvSpPr>
        <p:spPr>
          <a:xfrm>
            <a:off x="11125200" y="893683"/>
            <a:ext cx="4495800" cy="13542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6000" spc="825" dirty="0">
                <a:solidFill>
                  <a:schemeClr val="bg1"/>
                </a:solidFill>
                <a:latin typeface="Cambria" pitchFamily="18" charset="0"/>
                <a:ea typeface="Cambria" pitchFamily="18" charset="0"/>
              </a:rPr>
              <a:t>ITALIANO</a:t>
            </a:r>
          </a:p>
          <a:p>
            <a:r>
              <a:rPr lang="en-US" sz="2800" spc="825" dirty="0">
                <a:solidFill>
                  <a:schemeClr val="bg1"/>
                </a:solidFill>
                <a:latin typeface="Cambria" pitchFamily="18" charset="0"/>
                <a:ea typeface="Cambria" pitchFamily="18" charset="0"/>
              </a:rPr>
              <a:t>Grado 8</a:t>
            </a:r>
          </a:p>
        </p:txBody>
      </p:sp>
      <p:sp>
        <p:nvSpPr>
          <p:cNvPr id="12" name="TextBox 37">
            <a:extLst>
              <a:ext uri="{FF2B5EF4-FFF2-40B4-BE49-F238E27FC236}">
                <a16:creationId xmlns:a16="http://schemas.microsoft.com/office/drawing/2014/main" id="{82E2ADC2-0F61-4ABB-B796-0ECA76030F85}"/>
              </a:ext>
            </a:extLst>
          </p:cNvPr>
          <p:cNvSpPr txBox="1"/>
          <p:nvPr/>
        </p:nvSpPr>
        <p:spPr>
          <a:xfrm>
            <a:off x="10018834" y="2894095"/>
            <a:ext cx="7914195" cy="624209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57200" indent="-457200">
              <a:lnSpc>
                <a:spcPts val="4050"/>
              </a:lnSpc>
              <a:buFont typeface="Wingdings" pitchFamily="2" charset="2"/>
              <a:buChar char="Ø"/>
            </a:pPr>
            <a:r>
              <a:rPr lang="it-IT" sz="2200" spc="27" dirty="0">
                <a:solidFill>
                  <a:schemeClr val="bg1"/>
                </a:solidFill>
                <a:latin typeface="Cambria" pitchFamily="18" charset="0"/>
                <a:ea typeface="Cambria" pitchFamily="18" charset="0"/>
              </a:rPr>
              <a:t>Permangono differenze territoriali molto rilevanti, ancora più forti dopo la pandemia</a:t>
            </a:r>
          </a:p>
          <a:p>
            <a:pPr marL="457200" indent="-457200">
              <a:lnSpc>
                <a:spcPts val="4050"/>
              </a:lnSpc>
              <a:buFont typeface="Wingdings" pitchFamily="2" charset="2"/>
              <a:buChar char="Ø"/>
            </a:pPr>
            <a:r>
              <a:rPr lang="it-IT" sz="2200" spc="27" dirty="0">
                <a:solidFill>
                  <a:schemeClr val="bg1"/>
                </a:solidFill>
                <a:latin typeface="Cambria" pitchFamily="18" charset="0"/>
                <a:ea typeface="Cambria" pitchFamily="18" charset="0"/>
              </a:rPr>
              <a:t>Le regioni si dividono in tre gruppi:</a:t>
            </a:r>
          </a:p>
          <a:p>
            <a:pPr marL="1433513" lvl="1" indent="-511175">
              <a:lnSpc>
                <a:spcPts val="4050"/>
              </a:lnSpc>
              <a:buFont typeface="+mj-lt"/>
              <a:buAutoNum type="arabicPeriod"/>
            </a:pPr>
            <a:r>
              <a:rPr lang="it-IT" sz="2200" spc="27" dirty="0">
                <a:solidFill>
                  <a:schemeClr val="bg1"/>
                </a:solidFill>
                <a:latin typeface="Cambria" pitchFamily="18" charset="0"/>
                <a:ea typeface="Cambria" pitchFamily="18" charset="0"/>
              </a:rPr>
              <a:t> </a:t>
            </a:r>
            <a:r>
              <a:rPr lang="it-IT" sz="2200" b="1" spc="27" dirty="0">
                <a:solidFill>
                  <a:schemeClr val="bg1"/>
                </a:solidFill>
                <a:latin typeface="Cambria" pitchFamily="18" charset="0"/>
                <a:ea typeface="Cambria" pitchFamily="18" charset="0"/>
              </a:rPr>
              <a:t>sopra la media nazionale 2018</a:t>
            </a:r>
            <a:r>
              <a:rPr lang="it-IT" sz="2200" spc="27" dirty="0">
                <a:solidFill>
                  <a:schemeClr val="bg1"/>
                </a:solidFill>
                <a:latin typeface="Cambria" pitchFamily="18" charset="0"/>
                <a:ea typeface="Cambria" pitchFamily="18" charset="0"/>
              </a:rPr>
              <a:t>: </a:t>
            </a:r>
            <a:r>
              <a:rPr lang="it-IT" sz="2200" spc="27" dirty="0" err="1">
                <a:solidFill>
                  <a:schemeClr val="bg1"/>
                </a:solidFill>
                <a:latin typeface="Cambria" pitchFamily="18" charset="0"/>
                <a:ea typeface="Cambria" pitchFamily="18" charset="0"/>
              </a:rPr>
              <a:t>Prov</a:t>
            </a:r>
            <a:r>
              <a:rPr lang="it-IT" sz="2200" spc="27" dirty="0">
                <a:solidFill>
                  <a:schemeClr val="bg1"/>
                </a:solidFill>
                <a:latin typeface="Cambria" pitchFamily="18" charset="0"/>
                <a:ea typeface="Cambria" pitchFamily="18" charset="0"/>
              </a:rPr>
              <a:t>. Aut. di Trento</a:t>
            </a:r>
          </a:p>
          <a:p>
            <a:pPr marL="1433513" lvl="1" indent="-511175">
              <a:lnSpc>
                <a:spcPts val="4050"/>
              </a:lnSpc>
              <a:buFont typeface="+mj-lt"/>
              <a:buAutoNum type="arabicPeriod"/>
            </a:pPr>
            <a:r>
              <a:rPr lang="it-IT" sz="2200" spc="27" dirty="0">
                <a:solidFill>
                  <a:schemeClr val="bg1"/>
                </a:solidFill>
                <a:latin typeface="Cambria" pitchFamily="18" charset="0"/>
                <a:ea typeface="Cambria" pitchFamily="18" charset="0"/>
              </a:rPr>
              <a:t> </a:t>
            </a:r>
            <a:r>
              <a:rPr lang="it-IT" sz="2200" b="1" spc="27" dirty="0">
                <a:solidFill>
                  <a:schemeClr val="bg1"/>
                </a:solidFill>
                <a:latin typeface="Cambria" pitchFamily="18" charset="0"/>
                <a:ea typeface="Cambria" pitchFamily="18" charset="0"/>
              </a:rPr>
              <a:t>in linea con la media nazionale 2018</a:t>
            </a:r>
            <a:r>
              <a:rPr lang="it-IT" sz="2200" spc="27" dirty="0">
                <a:solidFill>
                  <a:schemeClr val="bg1"/>
                </a:solidFill>
                <a:latin typeface="Cambria" pitchFamily="18" charset="0"/>
                <a:ea typeface="Cambria" pitchFamily="18" charset="0"/>
              </a:rPr>
              <a:t>: Valle d’Aosta, Piemonte, Lombardia, Veneto, Friuli-Venezia G., Emilia-Romagna, Umbria, Marche, Lazio, Abruzzo, Molise, Puglia, Basilicata</a:t>
            </a:r>
          </a:p>
          <a:p>
            <a:pPr marL="1433513" lvl="1" indent="-511175">
              <a:lnSpc>
                <a:spcPts val="4050"/>
              </a:lnSpc>
              <a:buFont typeface="+mj-lt"/>
              <a:buAutoNum type="arabicPeriod"/>
            </a:pPr>
            <a:r>
              <a:rPr lang="it-IT" sz="2200" spc="27" dirty="0">
                <a:solidFill>
                  <a:schemeClr val="bg1"/>
                </a:solidFill>
                <a:latin typeface="Cambria" pitchFamily="18" charset="0"/>
                <a:ea typeface="Cambria" pitchFamily="18" charset="0"/>
              </a:rPr>
              <a:t> </a:t>
            </a:r>
            <a:r>
              <a:rPr lang="it-IT" sz="2200" b="1" spc="27" dirty="0">
                <a:solidFill>
                  <a:schemeClr val="bg1"/>
                </a:solidFill>
                <a:latin typeface="Cambria" pitchFamily="18" charset="0"/>
                <a:ea typeface="Cambria" pitchFamily="18" charset="0"/>
              </a:rPr>
              <a:t>sotto la media nazionale 2018</a:t>
            </a:r>
            <a:r>
              <a:rPr lang="it-IT" sz="2200" spc="27" dirty="0">
                <a:solidFill>
                  <a:schemeClr val="bg1"/>
                </a:solidFill>
                <a:latin typeface="Cambria" pitchFamily="18" charset="0"/>
                <a:ea typeface="Cambria" pitchFamily="18" charset="0"/>
              </a:rPr>
              <a:t>: Liguria, Provincia Aut. di Bolzano (l. </a:t>
            </a:r>
            <a:r>
              <a:rPr lang="it-IT" sz="2200" spc="27" dirty="0" err="1">
                <a:solidFill>
                  <a:schemeClr val="bg1"/>
                </a:solidFill>
                <a:latin typeface="Cambria" pitchFamily="18" charset="0"/>
                <a:ea typeface="Cambria" pitchFamily="18" charset="0"/>
              </a:rPr>
              <a:t>it</a:t>
            </a:r>
            <a:r>
              <a:rPr lang="it-IT" sz="2200" spc="27" dirty="0">
                <a:solidFill>
                  <a:schemeClr val="bg1"/>
                </a:solidFill>
                <a:latin typeface="Cambria" pitchFamily="18" charset="0"/>
                <a:ea typeface="Cambria" pitchFamily="18" charset="0"/>
              </a:rPr>
              <a:t>.), Toscana, Campania, Calabria, Sicilia, Sardegna</a:t>
            </a: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7CB7A739-6148-5E4F-AF26-138F56DB1E1A}"/>
              </a:ext>
            </a:extLst>
          </p:cNvPr>
          <p:cNvSpPr txBox="1"/>
          <p:nvPr/>
        </p:nvSpPr>
        <p:spPr>
          <a:xfrm>
            <a:off x="2286000" y="3049369"/>
            <a:ext cx="5410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b="1" dirty="0"/>
              <a:t>I risultati di ITALIANO per livelli di competenza</a:t>
            </a:r>
          </a:p>
          <a:p>
            <a:pPr algn="ctr"/>
            <a:r>
              <a:rPr lang="it-IT" sz="1600" dirty="0"/>
              <a:t>Grado 8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8ABDA959-B73E-43BF-B5FB-AB1225EA9E6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3967038"/>
            <a:ext cx="9258300" cy="4558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865780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1DE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8">
            <a:extLst>
              <a:ext uri="{FF2B5EF4-FFF2-40B4-BE49-F238E27FC236}">
                <a16:creationId xmlns:a16="http://schemas.microsoft.com/office/drawing/2014/main" id="{A0797609-4E45-42A5-86CF-8F5D149E2C2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1885" r="11885"/>
          <a:stretch>
            <a:fillRect/>
          </a:stretch>
        </p:blipFill>
        <p:spPr>
          <a:xfrm>
            <a:off x="8450560" y="1407875"/>
            <a:ext cx="9144930" cy="8002825"/>
          </a:xfrm>
          <a:prstGeom prst="rect">
            <a:avLst/>
          </a:prstGeom>
        </p:spPr>
      </p:pic>
      <p:sp>
        <p:nvSpPr>
          <p:cNvPr id="8" name="TextBox 8"/>
          <p:cNvSpPr txBox="1"/>
          <p:nvPr/>
        </p:nvSpPr>
        <p:spPr>
          <a:xfrm>
            <a:off x="1317013" y="2433819"/>
            <a:ext cx="7096712" cy="629108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57200" indent="-457200">
              <a:lnSpc>
                <a:spcPts val="4500"/>
              </a:lnSpc>
              <a:buFont typeface="Wingdings" pitchFamily="2" charset="2"/>
              <a:buChar char="Ø"/>
            </a:pPr>
            <a:r>
              <a:rPr lang="it-IT" sz="3000" spc="30" dirty="0">
                <a:solidFill>
                  <a:srgbClr val="0F2F61"/>
                </a:solidFill>
                <a:latin typeface="Cambria" pitchFamily="18" charset="0"/>
                <a:ea typeface="Cambria" pitchFamily="18" charset="0"/>
              </a:rPr>
              <a:t>Calo generalizzato in tutto il Paese</a:t>
            </a:r>
            <a:endParaRPr lang="it-IT" sz="3000" b="1" spc="30" dirty="0">
              <a:solidFill>
                <a:srgbClr val="0F2F61"/>
              </a:solidFill>
              <a:latin typeface="Cambria" pitchFamily="18" charset="0"/>
              <a:ea typeface="Cambria" pitchFamily="18" charset="0"/>
            </a:endParaRPr>
          </a:p>
          <a:p>
            <a:pPr marL="457200" indent="-457200">
              <a:lnSpc>
                <a:spcPts val="4500"/>
              </a:lnSpc>
              <a:buFont typeface="Wingdings" pitchFamily="2" charset="2"/>
              <a:buChar char="Ø"/>
            </a:pPr>
            <a:r>
              <a:rPr lang="it-IT" sz="3000" spc="30" dirty="0">
                <a:solidFill>
                  <a:srgbClr val="0F2F61"/>
                </a:solidFill>
                <a:latin typeface="Cambria" pitchFamily="18" charset="0"/>
                <a:ea typeface="Cambria" pitchFamily="18" charset="0"/>
              </a:rPr>
              <a:t>Solo la </a:t>
            </a:r>
            <a:r>
              <a:rPr lang="it-IT" sz="3000" spc="30" dirty="0" err="1">
                <a:solidFill>
                  <a:srgbClr val="0F2F61"/>
                </a:solidFill>
                <a:latin typeface="Cambria" pitchFamily="18" charset="0"/>
                <a:ea typeface="Cambria" pitchFamily="18" charset="0"/>
              </a:rPr>
              <a:t>Prov</a:t>
            </a:r>
            <a:r>
              <a:rPr lang="it-IT" sz="3000" spc="30" dirty="0">
                <a:solidFill>
                  <a:srgbClr val="0F2F61"/>
                </a:solidFill>
                <a:latin typeface="Cambria" pitchFamily="18" charset="0"/>
                <a:ea typeface="Cambria" pitchFamily="18" charset="0"/>
              </a:rPr>
              <a:t>. Aut. di Trento e il Friuli-Venezia Giulia rimangono sopra alla media del 2018</a:t>
            </a:r>
          </a:p>
          <a:p>
            <a:pPr marL="457200" indent="-457200">
              <a:lnSpc>
                <a:spcPts val="4500"/>
              </a:lnSpc>
              <a:buFont typeface="Wingdings" pitchFamily="2" charset="2"/>
              <a:buChar char="Ø"/>
            </a:pPr>
            <a:r>
              <a:rPr lang="it-IT" sz="3000" spc="30" dirty="0">
                <a:solidFill>
                  <a:srgbClr val="0F2F61"/>
                </a:solidFill>
                <a:latin typeface="Cambria" pitchFamily="18" charset="0"/>
                <a:ea typeface="Cambria" pitchFamily="18" charset="0"/>
              </a:rPr>
              <a:t>La quota degli studenti che non raggiunge il livello minimo passa dal </a:t>
            </a:r>
            <a:r>
              <a:rPr lang="it-IT" sz="3000" b="1" spc="30" dirty="0">
                <a:solidFill>
                  <a:srgbClr val="0F2F61"/>
                </a:solidFill>
                <a:latin typeface="Cambria" pitchFamily="18" charset="0"/>
                <a:ea typeface="Cambria" pitchFamily="18" charset="0"/>
              </a:rPr>
              <a:t>40% </a:t>
            </a:r>
            <a:r>
              <a:rPr lang="it-IT" sz="3000" spc="30" dirty="0">
                <a:solidFill>
                  <a:srgbClr val="0F2F61"/>
                </a:solidFill>
                <a:latin typeface="Cambria" pitchFamily="18" charset="0"/>
                <a:ea typeface="Cambria" pitchFamily="18" charset="0"/>
              </a:rPr>
              <a:t>del 2018 (39% del 2019) al </a:t>
            </a:r>
            <a:r>
              <a:rPr lang="it-IT" sz="3000" b="1" spc="30" dirty="0">
                <a:solidFill>
                  <a:srgbClr val="0F2F61"/>
                </a:solidFill>
                <a:latin typeface="Cambria" pitchFamily="18" charset="0"/>
                <a:ea typeface="Cambria" pitchFamily="18" charset="0"/>
              </a:rPr>
              <a:t>44%</a:t>
            </a:r>
            <a:r>
              <a:rPr lang="it-IT" sz="3000" spc="30" dirty="0">
                <a:solidFill>
                  <a:srgbClr val="0F2F61"/>
                </a:solidFill>
                <a:latin typeface="Cambria" pitchFamily="18" charset="0"/>
                <a:ea typeface="Cambria" pitchFamily="18" charset="0"/>
              </a:rPr>
              <a:t> del 2021</a:t>
            </a:r>
          </a:p>
          <a:p>
            <a:pPr marL="457200" indent="-457200">
              <a:lnSpc>
                <a:spcPts val="4500"/>
              </a:lnSpc>
              <a:buFont typeface="Wingdings" pitchFamily="2" charset="2"/>
              <a:buChar char="Ø"/>
            </a:pPr>
            <a:r>
              <a:rPr lang="it-IT" sz="3000" spc="30" dirty="0">
                <a:solidFill>
                  <a:srgbClr val="0F2F61"/>
                </a:solidFill>
                <a:latin typeface="Cambria" pitchFamily="18" charset="0"/>
                <a:ea typeface="Cambria" pitchFamily="18" charset="0"/>
              </a:rPr>
              <a:t>La quota di studenti sotto il livello minimo cresce molto di più tra gli </a:t>
            </a:r>
            <a:r>
              <a:rPr lang="it-IT" sz="3000" b="1" spc="30" dirty="0">
                <a:solidFill>
                  <a:srgbClr val="0F2F61"/>
                </a:solidFill>
                <a:latin typeface="Cambria" pitchFamily="18" charset="0"/>
                <a:ea typeface="Cambria" pitchFamily="18" charset="0"/>
              </a:rPr>
              <a:t>studenti socialmente svantaggiati</a:t>
            </a:r>
          </a:p>
        </p:txBody>
      </p:sp>
      <p:sp>
        <p:nvSpPr>
          <p:cNvPr id="9" name="AutoShape 9"/>
          <p:cNvSpPr/>
          <p:nvPr/>
        </p:nvSpPr>
        <p:spPr>
          <a:xfrm>
            <a:off x="17041467" y="0"/>
            <a:ext cx="1246533" cy="1941473"/>
          </a:xfrm>
          <a:prstGeom prst="rect">
            <a:avLst/>
          </a:prstGeom>
          <a:solidFill>
            <a:srgbClr val="FDFDFD"/>
          </a:solidFill>
        </p:spPr>
      </p:sp>
      <p:grpSp>
        <p:nvGrpSpPr>
          <p:cNvPr id="10" name="Group 10"/>
          <p:cNvGrpSpPr/>
          <p:nvPr/>
        </p:nvGrpSpPr>
        <p:grpSpPr>
          <a:xfrm rot="3994440">
            <a:off x="765337" y="616379"/>
            <a:ext cx="1075468" cy="1075468"/>
            <a:chOff x="0" y="0"/>
            <a:chExt cx="6350000" cy="6350000"/>
          </a:xfrm>
        </p:grpSpPr>
        <p:sp>
          <p:nvSpPr>
            <p:cNvPr id="11" name="Freeform 11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FDFDFD"/>
            </a:solidFill>
          </p:spPr>
        </p:sp>
      </p:grpSp>
      <p:grpSp>
        <p:nvGrpSpPr>
          <p:cNvPr id="12" name="Group 12"/>
          <p:cNvGrpSpPr>
            <a:grpSpLocks noChangeAspect="1"/>
          </p:cNvGrpSpPr>
          <p:nvPr/>
        </p:nvGrpSpPr>
        <p:grpSpPr>
          <a:xfrm rot="3994440">
            <a:off x="1361012" y="1053035"/>
            <a:ext cx="677655" cy="677655"/>
            <a:chOff x="-2540" y="-2540"/>
            <a:chExt cx="6355080" cy="6355080"/>
          </a:xfrm>
        </p:grpSpPr>
        <p:sp>
          <p:nvSpPr>
            <p:cNvPr id="13" name="Freeform 13"/>
            <p:cNvSpPr/>
            <p:nvPr/>
          </p:nvSpPr>
          <p:spPr>
            <a:xfrm>
              <a:off x="-2540" y="-2540"/>
              <a:ext cx="6355080" cy="6355080"/>
            </a:xfrm>
            <a:custGeom>
              <a:avLst/>
              <a:gdLst/>
              <a:ahLst/>
              <a:cxnLst/>
              <a:rect l="l" t="t" r="r" b="b"/>
              <a:pathLst>
                <a:path w="6355080" h="6355080">
                  <a:moveTo>
                    <a:pt x="3177540" y="6355080"/>
                  </a:moveTo>
                  <a:cubicBezTo>
                    <a:pt x="2329180" y="6355080"/>
                    <a:pt x="1530350" y="6024880"/>
                    <a:pt x="930910" y="5424170"/>
                  </a:cubicBezTo>
                  <a:cubicBezTo>
                    <a:pt x="330200" y="4824730"/>
                    <a:pt x="0" y="4025900"/>
                    <a:pt x="0" y="3177540"/>
                  </a:cubicBezTo>
                  <a:cubicBezTo>
                    <a:pt x="0" y="2329180"/>
                    <a:pt x="330200" y="1530350"/>
                    <a:pt x="930910" y="930910"/>
                  </a:cubicBezTo>
                  <a:cubicBezTo>
                    <a:pt x="1530350" y="330200"/>
                    <a:pt x="2329180" y="0"/>
                    <a:pt x="3177540" y="0"/>
                  </a:cubicBezTo>
                  <a:cubicBezTo>
                    <a:pt x="4025900" y="0"/>
                    <a:pt x="4824730" y="330200"/>
                    <a:pt x="5424170" y="930910"/>
                  </a:cubicBezTo>
                  <a:cubicBezTo>
                    <a:pt x="6024880" y="1531620"/>
                    <a:pt x="6355080" y="2329180"/>
                    <a:pt x="6355080" y="3177540"/>
                  </a:cubicBezTo>
                  <a:cubicBezTo>
                    <a:pt x="6355080" y="4025900"/>
                    <a:pt x="6024880" y="4824730"/>
                    <a:pt x="5424170" y="5424170"/>
                  </a:cubicBezTo>
                  <a:cubicBezTo>
                    <a:pt x="4824730" y="6024880"/>
                    <a:pt x="4025900" y="6355080"/>
                    <a:pt x="3177540" y="6355080"/>
                  </a:cubicBezTo>
                  <a:close/>
                  <a:moveTo>
                    <a:pt x="3177540" y="190500"/>
                  </a:moveTo>
                  <a:cubicBezTo>
                    <a:pt x="2379980" y="190500"/>
                    <a:pt x="1629410" y="501650"/>
                    <a:pt x="1065530" y="1065530"/>
                  </a:cubicBezTo>
                  <a:cubicBezTo>
                    <a:pt x="501650" y="1629410"/>
                    <a:pt x="190500" y="2379980"/>
                    <a:pt x="190500" y="3177540"/>
                  </a:cubicBezTo>
                  <a:cubicBezTo>
                    <a:pt x="190500" y="3975100"/>
                    <a:pt x="501650" y="4725670"/>
                    <a:pt x="1065530" y="5289550"/>
                  </a:cubicBezTo>
                  <a:cubicBezTo>
                    <a:pt x="1629410" y="5853430"/>
                    <a:pt x="2379980" y="6164580"/>
                    <a:pt x="3177540" y="6164580"/>
                  </a:cubicBezTo>
                  <a:cubicBezTo>
                    <a:pt x="3975100" y="6164580"/>
                    <a:pt x="4725670" y="5853430"/>
                    <a:pt x="5289550" y="5289550"/>
                  </a:cubicBezTo>
                  <a:cubicBezTo>
                    <a:pt x="5853430" y="4725670"/>
                    <a:pt x="6164580" y="3975100"/>
                    <a:pt x="6164580" y="3177540"/>
                  </a:cubicBezTo>
                  <a:cubicBezTo>
                    <a:pt x="6164580" y="2379980"/>
                    <a:pt x="5853430" y="1629410"/>
                    <a:pt x="5289550" y="1065530"/>
                  </a:cubicBezTo>
                  <a:cubicBezTo>
                    <a:pt x="4725670" y="501650"/>
                    <a:pt x="3975100" y="190500"/>
                    <a:pt x="3177540" y="190500"/>
                  </a:cubicBezTo>
                  <a:close/>
                </a:path>
              </a:pathLst>
            </a:custGeom>
            <a:solidFill>
              <a:srgbClr val="165995"/>
            </a:solidFill>
          </p:spPr>
        </p:sp>
      </p:grpSp>
      <p:grpSp>
        <p:nvGrpSpPr>
          <p:cNvPr id="14" name="Group 14"/>
          <p:cNvGrpSpPr/>
          <p:nvPr/>
        </p:nvGrpSpPr>
        <p:grpSpPr>
          <a:xfrm rot="-6805559">
            <a:off x="16593670" y="8720566"/>
            <a:ext cx="1075468" cy="1075468"/>
            <a:chOff x="0" y="0"/>
            <a:chExt cx="6350000" cy="6350000"/>
          </a:xfrm>
        </p:grpSpPr>
        <p:sp>
          <p:nvSpPr>
            <p:cNvPr id="15" name="Freeform 15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FDFDFD"/>
            </a:solidFill>
          </p:spPr>
        </p:sp>
      </p:grpSp>
      <p:grpSp>
        <p:nvGrpSpPr>
          <p:cNvPr id="16" name="Group 16"/>
          <p:cNvGrpSpPr>
            <a:grpSpLocks noChangeAspect="1"/>
          </p:cNvGrpSpPr>
          <p:nvPr/>
        </p:nvGrpSpPr>
        <p:grpSpPr>
          <a:xfrm rot="-6805559">
            <a:off x="16395808" y="8681722"/>
            <a:ext cx="677655" cy="677655"/>
            <a:chOff x="-2540" y="-2540"/>
            <a:chExt cx="6355080" cy="6355080"/>
          </a:xfrm>
        </p:grpSpPr>
        <p:sp>
          <p:nvSpPr>
            <p:cNvPr id="17" name="Freeform 17"/>
            <p:cNvSpPr/>
            <p:nvPr/>
          </p:nvSpPr>
          <p:spPr>
            <a:xfrm>
              <a:off x="-2540" y="-2540"/>
              <a:ext cx="6355080" cy="6355080"/>
            </a:xfrm>
            <a:custGeom>
              <a:avLst/>
              <a:gdLst/>
              <a:ahLst/>
              <a:cxnLst/>
              <a:rect l="l" t="t" r="r" b="b"/>
              <a:pathLst>
                <a:path w="6355080" h="6355080">
                  <a:moveTo>
                    <a:pt x="3177540" y="6355080"/>
                  </a:moveTo>
                  <a:cubicBezTo>
                    <a:pt x="2329180" y="6355080"/>
                    <a:pt x="1530350" y="6024880"/>
                    <a:pt x="930910" y="5424170"/>
                  </a:cubicBezTo>
                  <a:cubicBezTo>
                    <a:pt x="330200" y="4824730"/>
                    <a:pt x="0" y="4025900"/>
                    <a:pt x="0" y="3177540"/>
                  </a:cubicBezTo>
                  <a:cubicBezTo>
                    <a:pt x="0" y="2329180"/>
                    <a:pt x="330200" y="1530350"/>
                    <a:pt x="930910" y="930910"/>
                  </a:cubicBezTo>
                  <a:cubicBezTo>
                    <a:pt x="1530350" y="330200"/>
                    <a:pt x="2329180" y="0"/>
                    <a:pt x="3177540" y="0"/>
                  </a:cubicBezTo>
                  <a:cubicBezTo>
                    <a:pt x="4025900" y="0"/>
                    <a:pt x="4824730" y="330200"/>
                    <a:pt x="5424170" y="930910"/>
                  </a:cubicBezTo>
                  <a:cubicBezTo>
                    <a:pt x="6024880" y="1531620"/>
                    <a:pt x="6355080" y="2329180"/>
                    <a:pt x="6355080" y="3177540"/>
                  </a:cubicBezTo>
                  <a:cubicBezTo>
                    <a:pt x="6355080" y="4025900"/>
                    <a:pt x="6024880" y="4824730"/>
                    <a:pt x="5424170" y="5424170"/>
                  </a:cubicBezTo>
                  <a:cubicBezTo>
                    <a:pt x="4824730" y="6024880"/>
                    <a:pt x="4025900" y="6355080"/>
                    <a:pt x="3177540" y="6355080"/>
                  </a:cubicBezTo>
                  <a:close/>
                  <a:moveTo>
                    <a:pt x="3177540" y="190500"/>
                  </a:moveTo>
                  <a:cubicBezTo>
                    <a:pt x="2379980" y="190500"/>
                    <a:pt x="1629410" y="501650"/>
                    <a:pt x="1065530" y="1065530"/>
                  </a:cubicBezTo>
                  <a:cubicBezTo>
                    <a:pt x="501650" y="1629410"/>
                    <a:pt x="190500" y="2379980"/>
                    <a:pt x="190500" y="3177540"/>
                  </a:cubicBezTo>
                  <a:cubicBezTo>
                    <a:pt x="190500" y="3975100"/>
                    <a:pt x="501650" y="4725670"/>
                    <a:pt x="1065530" y="5289550"/>
                  </a:cubicBezTo>
                  <a:cubicBezTo>
                    <a:pt x="1629410" y="5853430"/>
                    <a:pt x="2379980" y="6164580"/>
                    <a:pt x="3177540" y="6164580"/>
                  </a:cubicBezTo>
                  <a:cubicBezTo>
                    <a:pt x="3975100" y="6164580"/>
                    <a:pt x="4725670" y="5853430"/>
                    <a:pt x="5289550" y="5289550"/>
                  </a:cubicBezTo>
                  <a:cubicBezTo>
                    <a:pt x="5853430" y="4725670"/>
                    <a:pt x="6164580" y="3975100"/>
                    <a:pt x="6164580" y="3177540"/>
                  </a:cubicBezTo>
                  <a:cubicBezTo>
                    <a:pt x="6164580" y="2379980"/>
                    <a:pt x="5853430" y="1629410"/>
                    <a:pt x="5289550" y="1065530"/>
                  </a:cubicBezTo>
                  <a:cubicBezTo>
                    <a:pt x="4725670" y="501650"/>
                    <a:pt x="3975100" y="190500"/>
                    <a:pt x="3177540" y="190500"/>
                  </a:cubicBezTo>
                  <a:close/>
                </a:path>
              </a:pathLst>
            </a:custGeom>
            <a:solidFill>
              <a:srgbClr val="165995"/>
            </a:solidFill>
          </p:spPr>
        </p:sp>
      </p:grpSp>
      <p:sp>
        <p:nvSpPr>
          <p:cNvPr id="18" name="AutoShape 18"/>
          <p:cNvSpPr/>
          <p:nvPr/>
        </p:nvSpPr>
        <p:spPr>
          <a:xfrm>
            <a:off x="0" y="8383627"/>
            <a:ext cx="1246533" cy="1941473"/>
          </a:xfrm>
          <a:prstGeom prst="rect">
            <a:avLst/>
          </a:prstGeom>
          <a:solidFill>
            <a:srgbClr val="FDFDFD"/>
          </a:solidFill>
        </p:spPr>
      </p:sp>
      <p:sp>
        <p:nvSpPr>
          <p:cNvPr id="19" name="AutoShape 19"/>
          <p:cNvSpPr/>
          <p:nvPr/>
        </p:nvSpPr>
        <p:spPr>
          <a:xfrm>
            <a:off x="450354" y="9905349"/>
            <a:ext cx="5508909" cy="115888"/>
          </a:xfrm>
          <a:prstGeom prst="rect">
            <a:avLst/>
          </a:prstGeom>
          <a:solidFill>
            <a:srgbClr val="6790A4"/>
          </a:solidFill>
        </p:spPr>
      </p:sp>
      <p:sp>
        <p:nvSpPr>
          <p:cNvPr id="20" name="AutoShape 20"/>
          <p:cNvSpPr/>
          <p:nvPr/>
        </p:nvSpPr>
        <p:spPr>
          <a:xfrm>
            <a:off x="12169491" y="647700"/>
            <a:ext cx="5508909" cy="115888"/>
          </a:xfrm>
          <a:prstGeom prst="rect">
            <a:avLst/>
          </a:prstGeom>
          <a:solidFill>
            <a:srgbClr val="6790A4"/>
          </a:solidFill>
        </p:spPr>
      </p:sp>
      <p:pic>
        <p:nvPicPr>
          <p:cNvPr id="21" name="Picture 19">
            <a:extLst>
              <a:ext uri="{FF2B5EF4-FFF2-40B4-BE49-F238E27FC236}">
                <a16:creationId xmlns:a16="http://schemas.microsoft.com/office/drawing/2014/main" id="{8B5CA520-9361-4B24-833E-01B6D936B7C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16425163" y="193530"/>
            <a:ext cx="1694566" cy="1921165"/>
          </a:xfrm>
          <a:prstGeom prst="rect">
            <a:avLst/>
          </a:prstGeom>
        </p:spPr>
      </p:pic>
      <p:sp>
        <p:nvSpPr>
          <p:cNvPr id="24" name="TextBox 7">
            <a:extLst>
              <a:ext uri="{FF2B5EF4-FFF2-40B4-BE49-F238E27FC236}">
                <a16:creationId xmlns:a16="http://schemas.microsoft.com/office/drawing/2014/main" id="{CF23DA4E-7997-4A1C-BA35-DEAC353C81AF}"/>
              </a:ext>
            </a:extLst>
          </p:cNvPr>
          <p:cNvSpPr txBox="1"/>
          <p:nvPr/>
        </p:nvSpPr>
        <p:spPr>
          <a:xfrm>
            <a:off x="2203975" y="705644"/>
            <a:ext cx="6134100" cy="10134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130"/>
              </a:lnSpc>
            </a:pPr>
            <a:r>
              <a:rPr lang="it-IT" sz="3200" b="1" spc="354" dirty="0">
                <a:solidFill>
                  <a:srgbClr val="0F2F61"/>
                </a:solidFill>
                <a:latin typeface="Cambria" pitchFamily="18" charset="0"/>
                <a:ea typeface="Cambria" pitchFamily="18" charset="0"/>
              </a:rPr>
              <a:t>I risultati di MATEMATICA nel 2021 (grado 8)</a:t>
            </a:r>
          </a:p>
        </p:txBody>
      </p:sp>
    </p:spTree>
    <p:extLst>
      <p:ext uri="{BB962C8B-B14F-4D97-AF65-F5344CB8AC3E}">
        <p14:creationId xmlns:p14="http://schemas.microsoft.com/office/powerpoint/2010/main" val="104580616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D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magine 13">
            <a:extLst>
              <a:ext uri="{FF2B5EF4-FFF2-40B4-BE49-F238E27FC236}">
                <a16:creationId xmlns:a16="http://schemas.microsoft.com/office/drawing/2014/main" id="{D33DF6C1-60FC-4B00-AEB7-CBE304A82C3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0981" y="2297636"/>
            <a:ext cx="12518101" cy="7381718"/>
          </a:xfrm>
          <a:prstGeom prst="rect">
            <a:avLst/>
          </a:prstGeom>
        </p:spPr>
      </p:pic>
      <p:grpSp>
        <p:nvGrpSpPr>
          <p:cNvPr id="2" name="Group 2"/>
          <p:cNvGrpSpPr/>
          <p:nvPr/>
        </p:nvGrpSpPr>
        <p:grpSpPr>
          <a:xfrm>
            <a:off x="5699653" y="40529"/>
            <a:ext cx="11564432" cy="2540218"/>
            <a:chOff x="0" y="66675"/>
            <a:chExt cx="15419243" cy="4229375"/>
          </a:xfrm>
        </p:grpSpPr>
        <p:sp>
          <p:nvSpPr>
            <p:cNvPr id="3" name="TextBox 3"/>
            <p:cNvSpPr txBox="1"/>
            <p:nvPr/>
          </p:nvSpPr>
          <p:spPr>
            <a:xfrm>
              <a:off x="0" y="66675"/>
              <a:ext cx="15419243" cy="20497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/>
              <a:r>
                <a:rPr lang="it-IT" sz="8000" spc="-150" dirty="0">
                  <a:solidFill>
                    <a:srgbClr val="0F2F61"/>
                  </a:solidFill>
                  <a:latin typeface="Cambria" pitchFamily="18" charset="0"/>
                  <a:ea typeface="Cambria" pitchFamily="18" charset="0"/>
                </a:rPr>
                <a:t>- 7 punti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2417005"/>
              <a:ext cx="15419243" cy="18790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4620"/>
                </a:lnSpc>
              </a:pPr>
              <a:r>
                <a:rPr lang="en-US" sz="3300" spc="495" dirty="0">
                  <a:solidFill>
                    <a:srgbClr val="0F2F61"/>
                  </a:solidFill>
                  <a:latin typeface="Cambria" pitchFamily="18" charset="0"/>
                  <a:ea typeface="Cambria" pitchFamily="18" charset="0"/>
                </a:rPr>
                <a:t>PEGGIORAMENTO MEDIO IN </a:t>
              </a:r>
              <a:r>
                <a:rPr lang="en-US" sz="3300" b="1" spc="495" dirty="0">
                  <a:solidFill>
                    <a:srgbClr val="0F2F61"/>
                  </a:solidFill>
                  <a:latin typeface="Cambria" pitchFamily="18" charset="0"/>
                  <a:ea typeface="Cambria" pitchFamily="18" charset="0"/>
                </a:rPr>
                <a:t>MATEMATICA</a:t>
              </a:r>
            </a:p>
            <a:p>
              <a:pPr algn="r">
                <a:lnSpc>
                  <a:spcPts val="4620"/>
                </a:lnSpc>
              </a:pPr>
              <a:r>
                <a:rPr lang="en-US" sz="3300" spc="495" dirty="0">
                  <a:solidFill>
                    <a:srgbClr val="0F2F61"/>
                  </a:solidFill>
                  <a:latin typeface="Cambria" pitchFamily="18" charset="0"/>
                  <a:ea typeface="Cambria" pitchFamily="18" charset="0"/>
                </a:rPr>
                <a:t>rispetto al 2018</a:t>
              </a:r>
            </a:p>
          </p:txBody>
        </p:sp>
      </p:grpSp>
      <p:sp>
        <p:nvSpPr>
          <p:cNvPr id="5" name="AutoShape 5"/>
          <p:cNvSpPr/>
          <p:nvPr/>
        </p:nvSpPr>
        <p:spPr>
          <a:xfrm>
            <a:off x="1555" y="7150544"/>
            <a:ext cx="2380207" cy="3136456"/>
          </a:xfrm>
          <a:prstGeom prst="rect">
            <a:avLst/>
          </a:prstGeom>
          <a:solidFill>
            <a:srgbClr val="0F2F61"/>
          </a:solidFill>
        </p:spPr>
      </p:sp>
      <p:sp>
        <p:nvSpPr>
          <p:cNvPr id="6" name="AutoShape 6"/>
          <p:cNvSpPr/>
          <p:nvPr/>
        </p:nvSpPr>
        <p:spPr>
          <a:xfrm>
            <a:off x="1023915" y="1981200"/>
            <a:ext cx="119085" cy="6819900"/>
          </a:xfrm>
          <a:prstGeom prst="rect">
            <a:avLst/>
          </a:prstGeom>
          <a:solidFill>
            <a:srgbClr val="6790A4"/>
          </a:solidFill>
          <a:ln>
            <a:solidFill>
              <a:srgbClr val="6790A4"/>
            </a:solidFill>
          </a:ln>
        </p:spPr>
      </p:sp>
      <p:grpSp>
        <p:nvGrpSpPr>
          <p:cNvPr id="8" name="Group 8"/>
          <p:cNvGrpSpPr/>
          <p:nvPr/>
        </p:nvGrpSpPr>
        <p:grpSpPr>
          <a:xfrm rot="-8904737">
            <a:off x="15454555" y="5710328"/>
            <a:ext cx="1783652" cy="1783652"/>
            <a:chOff x="0" y="0"/>
            <a:chExt cx="6350000" cy="6350000"/>
          </a:xfrm>
        </p:grpSpPr>
        <p:sp>
          <p:nvSpPr>
            <p:cNvPr id="9" name="Freeform 9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0F2F61"/>
            </a:solidFill>
          </p:spPr>
        </p:sp>
      </p:grpSp>
      <p:grpSp>
        <p:nvGrpSpPr>
          <p:cNvPr id="10" name="Group 10"/>
          <p:cNvGrpSpPr>
            <a:grpSpLocks noChangeAspect="1"/>
          </p:cNvGrpSpPr>
          <p:nvPr/>
        </p:nvGrpSpPr>
        <p:grpSpPr>
          <a:xfrm rot="-8904737">
            <a:off x="14918878" y="6037049"/>
            <a:ext cx="1130209" cy="1130209"/>
            <a:chOff x="-2540" y="-2540"/>
            <a:chExt cx="6355080" cy="6355080"/>
          </a:xfrm>
        </p:grpSpPr>
        <p:sp>
          <p:nvSpPr>
            <p:cNvPr id="11" name="Freeform 11"/>
            <p:cNvSpPr/>
            <p:nvPr/>
          </p:nvSpPr>
          <p:spPr>
            <a:xfrm>
              <a:off x="-2540" y="-2540"/>
              <a:ext cx="6355080" cy="6355080"/>
            </a:xfrm>
            <a:custGeom>
              <a:avLst/>
              <a:gdLst/>
              <a:ahLst/>
              <a:cxnLst/>
              <a:rect l="l" t="t" r="r" b="b"/>
              <a:pathLst>
                <a:path w="6355080" h="6355080">
                  <a:moveTo>
                    <a:pt x="3177540" y="6355080"/>
                  </a:moveTo>
                  <a:cubicBezTo>
                    <a:pt x="2329180" y="6355080"/>
                    <a:pt x="1530350" y="6024880"/>
                    <a:pt x="930910" y="5424170"/>
                  </a:cubicBezTo>
                  <a:cubicBezTo>
                    <a:pt x="330200" y="4824730"/>
                    <a:pt x="0" y="4025900"/>
                    <a:pt x="0" y="3177540"/>
                  </a:cubicBezTo>
                  <a:cubicBezTo>
                    <a:pt x="0" y="2329180"/>
                    <a:pt x="330200" y="1530350"/>
                    <a:pt x="930910" y="930910"/>
                  </a:cubicBezTo>
                  <a:cubicBezTo>
                    <a:pt x="1530350" y="330200"/>
                    <a:pt x="2329180" y="0"/>
                    <a:pt x="3177540" y="0"/>
                  </a:cubicBezTo>
                  <a:cubicBezTo>
                    <a:pt x="4025900" y="0"/>
                    <a:pt x="4824730" y="330200"/>
                    <a:pt x="5424170" y="930910"/>
                  </a:cubicBezTo>
                  <a:cubicBezTo>
                    <a:pt x="6024880" y="1531620"/>
                    <a:pt x="6355080" y="2329180"/>
                    <a:pt x="6355080" y="3177540"/>
                  </a:cubicBezTo>
                  <a:cubicBezTo>
                    <a:pt x="6355080" y="4025900"/>
                    <a:pt x="6024880" y="4824730"/>
                    <a:pt x="5424170" y="5424170"/>
                  </a:cubicBezTo>
                  <a:cubicBezTo>
                    <a:pt x="4824730" y="6024880"/>
                    <a:pt x="4025900" y="6355080"/>
                    <a:pt x="3177540" y="6355080"/>
                  </a:cubicBezTo>
                  <a:close/>
                  <a:moveTo>
                    <a:pt x="3177540" y="190500"/>
                  </a:moveTo>
                  <a:cubicBezTo>
                    <a:pt x="2379980" y="190500"/>
                    <a:pt x="1629410" y="501650"/>
                    <a:pt x="1065530" y="1065530"/>
                  </a:cubicBezTo>
                  <a:cubicBezTo>
                    <a:pt x="501650" y="1629410"/>
                    <a:pt x="190500" y="2379980"/>
                    <a:pt x="190500" y="3177540"/>
                  </a:cubicBezTo>
                  <a:cubicBezTo>
                    <a:pt x="190500" y="3975100"/>
                    <a:pt x="501650" y="4725670"/>
                    <a:pt x="1065530" y="5289550"/>
                  </a:cubicBezTo>
                  <a:cubicBezTo>
                    <a:pt x="1629410" y="5853430"/>
                    <a:pt x="2379980" y="6164580"/>
                    <a:pt x="3177540" y="6164580"/>
                  </a:cubicBezTo>
                  <a:cubicBezTo>
                    <a:pt x="3975100" y="6164580"/>
                    <a:pt x="4725670" y="5853430"/>
                    <a:pt x="5289550" y="5289550"/>
                  </a:cubicBezTo>
                  <a:cubicBezTo>
                    <a:pt x="5853430" y="4725670"/>
                    <a:pt x="6164580" y="3975100"/>
                    <a:pt x="6164580" y="3177540"/>
                  </a:cubicBezTo>
                  <a:cubicBezTo>
                    <a:pt x="6164580" y="2379980"/>
                    <a:pt x="5853430" y="1629410"/>
                    <a:pt x="5289550" y="1065530"/>
                  </a:cubicBezTo>
                  <a:cubicBezTo>
                    <a:pt x="4725670" y="501650"/>
                    <a:pt x="3975100" y="190500"/>
                    <a:pt x="3177540" y="190500"/>
                  </a:cubicBezTo>
                  <a:close/>
                </a:path>
              </a:pathLst>
            </a:custGeom>
            <a:solidFill>
              <a:srgbClr val="0F2F61"/>
            </a:solidFill>
          </p:spPr>
        </p:sp>
      </p:grpSp>
      <p:pic>
        <p:nvPicPr>
          <p:cNvPr id="12" name="Picture 19">
            <a:extLst>
              <a:ext uri="{FF2B5EF4-FFF2-40B4-BE49-F238E27FC236}">
                <a16:creationId xmlns:a16="http://schemas.microsoft.com/office/drawing/2014/main" id="{554CD84D-ED3F-405F-9267-A889801CD7F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295717" y="7758189"/>
            <a:ext cx="1694566" cy="1921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878532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D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 txBox="1"/>
          <p:nvPr/>
        </p:nvSpPr>
        <p:spPr>
          <a:xfrm>
            <a:off x="1262084" y="495300"/>
            <a:ext cx="16721115" cy="176971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4620"/>
              </a:lnSpc>
            </a:pPr>
            <a:r>
              <a:rPr lang="it-IT" sz="4000" b="1" spc="495" dirty="0">
                <a:solidFill>
                  <a:srgbClr val="0F2F61"/>
                </a:solidFill>
                <a:latin typeface="Cambria" pitchFamily="18" charset="0"/>
                <a:ea typeface="Cambria" pitchFamily="18" charset="0"/>
              </a:rPr>
              <a:t>In Italia il 45% degli studenti del grado 8 non raggiunge il livello di accettabilità in MATEMATICA (liv. 3). </a:t>
            </a:r>
          </a:p>
          <a:p>
            <a:pPr algn="r">
              <a:lnSpc>
                <a:spcPts val="4620"/>
              </a:lnSpc>
            </a:pPr>
            <a:r>
              <a:rPr lang="it-IT" sz="4000" b="1" spc="495" dirty="0">
                <a:solidFill>
                  <a:srgbClr val="0F2F61"/>
                </a:solidFill>
                <a:latin typeface="Cambria" pitchFamily="18" charset="0"/>
                <a:ea typeface="Cambria" pitchFamily="18" charset="0"/>
              </a:rPr>
              <a:t>Nel 2018 erano il 40% e nel 2019 erano il 39%.</a:t>
            </a:r>
          </a:p>
        </p:txBody>
      </p:sp>
      <p:sp>
        <p:nvSpPr>
          <p:cNvPr id="5" name="AutoShape 5"/>
          <p:cNvSpPr/>
          <p:nvPr/>
        </p:nvSpPr>
        <p:spPr>
          <a:xfrm>
            <a:off x="1555" y="7150544"/>
            <a:ext cx="2380207" cy="3136456"/>
          </a:xfrm>
          <a:prstGeom prst="rect">
            <a:avLst/>
          </a:prstGeom>
          <a:solidFill>
            <a:srgbClr val="0F2F61"/>
          </a:solidFill>
        </p:spPr>
      </p:sp>
      <p:sp>
        <p:nvSpPr>
          <p:cNvPr id="6" name="AutoShape 6"/>
          <p:cNvSpPr/>
          <p:nvPr/>
        </p:nvSpPr>
        <p:spPr>
          <a:xfrm>
            <a:off x="1023915" y="1981200"/>
            <a:ext cx="119085" cy="6819900"/>
          </a:xfrm>
          <a:prstGeom prst="rect">
            <a:avLst/>
          </a:prstGeom>
          <a:solidFill>
            <a:srgbClr val="6790A4"/>
          </a:solidFill>
          <a:ln>
            <a:solidFill>
              <a:srgbClr val="6790A4"/>
            </a:solidFill>
          </a:ln>
        </p:spPr>
      </p:sp>
      <p:grpSp>
        <p:nvGrpSpPr>
          <p:cNvPr id="8" name="Group 8"/>
          <p:cNvGrpSpPr/>
          <p:nvPr/>
        </p:nvGrpSpPr>
        <p:grpSpPr>
          <a:xfrm rot="-8904737">
            <a:off x="15454555" y="5710328"/>
            <a:ext cx="1783652" cy="1783652"/>
            <a:chOff x="0" y="0"/>
            <a:chExt cx="6350000" cy="6350000"/>
          </a:xfrm>
        </p:grpSpPr>
        <p:sp>
          <p:nvSpPr>
            <p:cNvPr id="9" name="Freeform 9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0F2F61"/>
            </a:solidFill>
          </p:spPr>
        </p:sp>
      </p:grpSp>
      <p:grpSp>
        <p:nvGrpSpPr>
          <p:cNvPr id="10" name="Group 10"/>
          <p:cNvGrpSpPr>
            <a:grpSpLocks noChangeAspect="1"/>
          </p:cNvGrpSpPr>
          <p:nvPr/>
        </p:nvGrpSpPr>
        <p:grpSpPr>
          <a:xfrm rot="-8904737">
            <a:off x="14918878" y="6037049"/>
            <a:ext cx="1130209" cy="1130209"/>
            <a:chOff x="-2540" y="-2540"/>
            <a:chExt cx="6355080" cy="6355080"/>
          </a:xfrm>
        </p:grpSpPr>
        <p:sp>
          <p:nvSpPr>
            <p:cNvPr id="11" name="Freeform 11"/>
            <p:cNvSpPr/>
            <p:nvPr/>
          </p:nvSpPr>
          <p:spPr>
            <a:xfrm>
              <a:off x="-2540" y="-2540"/>
              <a:ext cx="6355080" cy="6355080"/>
            </a:xfrm>
            <a:custGeom>
              <a:avLst/>
              <a:gdLst/>
              <a:ahLst/>
              <a:cxnLst/>
              <a:rect l="l" t="t" r="r" b="b"/>
              <a:pathLst>
                <a:path w="6355080" h="6355080">
                  <a:moveTo>
                    <a:pt x="3177540" y="6355080"/>
                  </a:moveTo>
                  <a:cubicBezTo>
                    <a:pt x="2329180" y="6355080"/>
                    <a:pt x="1530350" y="6024880"/>
                    <a:pt x="930910" y="5424170"/>
                  </a:cubicBezTo>
                  <a:cubicBezTo>
                    <a:pt x="330200" y="4824730"/>
                    <a:pt x="0" y="4025900"/>
                    <a:pt x="0" y="3177540"/>
                  </a:cubicBezTo>
                  <a:cubicBezTo>
                    <a:pt x="0" y="2329180"/>
                    <a:pt x="330200" y="1530350"/>
                    <a:pt x="930910" y="930910"/>
                  </a:cubicBezTo>
                  <a:cubicBezTo>
                    <a:pt x="1530350" y="330200"/>
                    <a:pt x="2329180" y="0"/>
                    <a:pt x="3177540" y="0"/>
                  </a:cubicBezTo>
                  <a:cubicBezTo>
                    <a:pt x="4025900" y="0"/>
                    <a:pt x="4824730" y="330200"/>
                    <a:pt x="5424170" y="930910"/>
                  </a:cubicBezTo>
                  <a:cubicBezTo>
                    <a:pt x="6024880" y="1531620"/>
                    <a:pt x="6355080" y="2329180"/>
                    <a:pt x="6355080" y="3177540"/>
                  </a:cubicBezTo>
                  <a:cubicBezTo>
                    <a:pt x="6355080" y="4025900"/>
                    <a:pt x="6024880" y="4824730"/>
                    <a:pt x="5424170" y="5424170"/>
                  </a:cubicBezTo>
                  <a:cubicBezTo>
                    <a:pt x="4824730" y="6024880"/>
                    <a:pt x="4025900" y="6355080"/>
                    <a:pt x="3177540" y="6355080"/>
                  </a:cubicBezTo>
                  <a:close/>
                  <a:moveTo>
                    <a:pt x="3177540" y="190500"/>
                  </a:moveTo>
                  <a:cubicBezTo>
                    <a:pt x="2379980" y="190500"/>
                    <a:pt x="1629410" y="501650"/>
                    <a:pt x="1065530" y="1065530"/>
                  </a:cubicBezTo>
                  <a:cubicBezTo>
                    <a:pt x="501650" y="1629410"/>
                    <a:pt x="190500" y="2379980"/>
                    <a:pt x="190500" y="3177540"/>
                  </a:cubicBezTo>
                  <a:cubicBezTo>
                    <a:pt x="190500" y="3975100"/>
                    <a:pt x="501650" y="4725670"/>
                    <a:pt x="1065530" y="5289550"/>
                  </a:cubicBezTo>
                  <a:cubicBezTo>
                    <a:pt x="1629410" y="5853430"/>
                    <a:pt x="2379980" y="6164580"/>
                    <a:pt x="3177540" y="6164580"/>
                  </a:cubicBezTo>
                  <a:cubicBezTo>
                    <a:pt x="3975100" y="6164580"/>
                    <a:pt x="4725670" y="5853430"/>
                    <a:pt x="5289550" y="5289550"/>
                  </a:cubicBezTo>
                  <a:cubicBezTo>
                    <a:pt x="5853430" y="4725670"/>
                    <a:pt x="6164580" y="3975100"/>
                    <a:pt x="6164580" y="3177540"/>
                  </a:cubicBezTo>
                  <a:cubicBezTo>
                    <a:pt x="6164580" y="2379980"/>
                    <a:pt x="5853430" y="1629410"/>
                    <a:pt x="5289550" y="1065530"/>
                  </a:cubicBezTo>
                  <a:cubicBezTo>
                    <a:pt x="4725670" y="501650"/>
                    <a:pt x="3975100" y="190500"/>
                    <a:pt x="3177540" y="190500"/>
                  </a:cubicBezTo>
                  <a:close/>
                </a:path>
              </a:pathLst>
            </a:custGeom>
            <a:solidFill>
              <a:srgbClr val="0F2F61"/>
            </a:solidFill>
          </p:spPr>
        </p:sp>
      </p:grpSp>
      <p:pic>
        <p:nvPicPr>
          <p:cNvPr id="12" name="Picture 19">
            <a:extLst>
              <a:ext uri="{FF2B5EF4-FFF2-40B4-BE49-F238E27FC236}">
                <a16:creationId xmlns:a16="http://schemas.microsoft.com/office/drawing/2014/main" id="{554CD84D-ED3F-405F-9267-A889801CD7F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295717" y="7758189"/>
            <a:ext cx="1694566" cy="1921165"/>
          </a:xfrm>
          <a:prstGeom prst="rect">
            <a:avLst/>
          </a:prstGeom>
        </p:spPr>
      </p:pic>
      <p:pic>
        <p:nvPicPr>
          <p:cNvPr id="3" name="Immagine 2">
            <a:extLst>
              <a:ext uri="{FF2B5EF4-FFF2-40B4-BE49-F238E27FC236}">
                <a16:creationId xmlns:a16="http://schemas.microsoft.com/office/drawing/2014/main" id="{83F3EE95-2238-4F13-9CEF-1302D4EC040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8480" y="2705099"/>
            <a:ext cx="10749357" cy="7489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407374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790A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 txBox="1"/>
          <p:nvPr/>
        </p:nvSpPr>
        <p:spPr>
          <a:xfrm>
            <a:off x="4509223" y="8724900"/>
            <a:ext cx="13525501" cy="13849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/>
            <a:r>
              <a:rPr lang="it-IT" sz="3000" b="1" spc="30" dirty="0">
                <a:solidFill>
                  <a:schemeClr val="bg1"/>
                </a:solidFill>
                <a:latin typeface="Cambria" pitchFamily="18" charset="0"/>
                <a:ea typeface="Cambria" pitchFamily="18" charset="0"/>
              </a:rPr>
              <a:t>L’incremento delle quote di studenti in difficoltà è maggiore tra coloro che provengono da famiglie svantaggiate. Nel 2021 si perdono i miglioramenti registrati nel 2019 per gli allievi con ESCS più basso.</a:t>
            </a:r>
          </a:p>
        </p:txBody>
      </p:sp>
      <p:sp>
        <p:nvSpPr>
          <p:cNvPr id="5" name="AutoShape 5"/>
          <p:cNvSpPr/>
          <p:nvPr/>
        </p:nvSpPr>
        <p:spPr>
          <a:xfrm>
            <a:off x="15030991" y="-38100"/>
            <a:ext cx="3257009" cy="2959924"/>
          </a:xfrm>
          <a:prstGeom prst="rect">
            <a:avLst/>
          </a:prstGeom>
          <a:solidFill>
            <a:srgbClr val="FDFDFD"/>
          </a:solidFill>
        </p:spPr>
      </p:sp>
      <p:grpSp>
        <p:nvGrpSpPr>
          <p:cNvPr id="6" name="Group 6"/>
          <p:cNvGrpSpPr/>
          <p:nvPr/>
        </p:nvGrpSpPr>
        <p:grpSpPr>
          <a:xfrm>
            <a:off x="1072668" y="7371057"/>
            <a:ext cx="1887243" cy="1887243"/>
            <a:chOff x="0" y="0"/>
            <a:chExt cx="6350000" cy="6350000"/>
          </a:xfrm>
        </p:grpSpPr>
        <p:sp>
          <p:nvSpPr>
            <p:cNvPr id="7" name="Freeform 7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FDFDFD"/>
            </a:solidFill>
          </p:spPr>
        </p:sp>
      </p:grpSp>
      <p:grpSp>
        <p:nvGrpSpPr>
          <p:cNvPr id="8" name="Group 8"/>
          <p:cNvGrpSpPr>
            <a:grpSpLocks noChangeAspect="1"/>
          </p:cNvGrpSpPr>
          <p:nvPr/>
        </p:nvGrpSpPr>
        <p:grpSpPr>
          <a:xfrm>
            <a:off x="1965132" y="7182178"/>
            <a:ext cx="1319595" cy="1319595"/>
            <a:chOff x="-2540" y="-2540"/>
            <a:chExt cx="6355080" cy="6355080"/>
          </a:xfrm>
        </p:grpSpPr>
        <p:sp>
          <p:nvSpPr>
            <p:cNvPr id="9" name="Freeform 9"/>
            <p:cNvSpPr/>
            <p:nvPr/>
          </p:nvSpPr>
          <p:spPr>
            <a:xfrm>
              <a:off x="-2540" y="-2540"/>
              <a:ext cx="6355080" cy="6355080"/>
            </a:xfrm>
            <a:custGeom>
              <a:avLst/>
              <a:gdLst/>
              <a:ahLst/>
              <a:cxnLst/>
              <a:rect l="l" t="t" r="r" b="b"/>
              <a:pathLst>
                <a:path w="6355080" h="6355080">
                  <a:moveTo>
                    <a:pt x="3177540" y="6355080"/>
                  </a:moveTo>
                  <a:cubicBezTo>
                    <a:pt x="2329180" y="6355080"/>
                    <a:pt x="1530350" y="6024880"/>
                    <a:pt x="930910" y="5424170"/>
                  </a:cubicBezTo>
                  <a:cubicBezTo>
                    <a:pt x="330200" y="4824730"/>
                    <a:pt x="0" y="4025900"/>
                    <a:pt x="0" y="3177540"/>
                  </a:cubicBezTo>
                  <a:cubicBezTo>
                    <a:pt x="0" y="2329180"/>
                    <a:pt x="330200" y="1530350"/>
                    <a:pt x="930910" y="930910"/>
                  </a:cubicBezTo>
                  <a:cubicBezTo>
                    <a:pt x="1530350" y="330200"/>
                    <a:pt x="2329180" y="0"/>
                    <a:pt x="3177540" y="0"/>
                  </a:cubicBezTo>
                  <a:cubicBezTo>
                    <a:pt x="4025900" y="0"/>
                    <a:pt x="4824730" y="330200"/>
                    <a:pt x="5424170" y="930910"/>
                  </a:cubicBezTo>
                  <a:cubicBezTo>
                    <a:pt x="6024880" y="1531620"/>
                    <a:pt x="6355080" y="2329180"/>
                    <a:pt x="6355080" y="3177540"/>
                  </a:cubicBezTo>
                  <a:cubicBezTo>
                    <a:pt x="6355080" y="4025900"/>
                    <a:pt x="6024880" y="4824730"/>
                    <a:pt x="5424170" y="5424170"/>
                  </a:cubicBezTo>
                  <a:cubicBezTo>
                    <a:pt x="4824730" y="6024880"/>
                    <a:pt x="4025900" y="6355080"/>
                    <a:pt x="3177540" y="6355080"/>
                  </a:cubicBezTo>
                  <a:close/>
                  <a:moveTo>
                    <a:pt x="3177540" y="190500"/>
                  </a:moveTo>
                  <a:cubicBezTo>
                    <a:pt x="2379980" y="190500"/>
                    <a:pt x="1629410" y="501650"/>
                    <a:pt x="1065530" y="1065530"/>
                  </a:cubicBezTo>
                  <a:cubicBezTo>
                    <a:pt x="501650" y="1629410"/>
                    <a:pt x="190500" y="2379980"/>
                    <a:pt x="190500" y="3177540"/>
                  </a:cubicBezTo>
                  <a:cubicBezTo>
                    <a:pt x="190500" y="3975100"/>
                    <a:pt x="501650" y="4725670"/>
                    <a:pt x="1065530" y="5289550"/>
                  </a:cubicBezTo>
                  <a:cubicBezTo>
                    <a:pt x="1629410" y="5853430"/>
                    <a:pt x="2379980" y="6164580"/>
                    <a:pt x="3177540" y="6164580"/>
                  </a:cubicBezTo>
                  <a:cubicBezTo>
                    <a:pt x="3975100" y="6164580"/>
                    <a:pt x="4725670" y="5853430"/>
                    <a:pt x="5289550" y="5289550"/>
                  </a:cubicBezTo>
                  <a:cubicBezTo>
                    <a:pt x="5853430" y="4725670"/>
                    <a:pt x="6164580" y="3975100"/>
                    <a:pt x="6164580" y="3177540"/>
                  </a:cubicBezTo>
                  <a:cubicBezTo>
                    <a:pt x="6164580" y="2379980"/>
                    <a:pt x="5853430" y="1629410"/>
                    <a:pt x="5289550" y="1065530"/>
                  </a:cubicBezTo>
                  <a:cubicBezTo>
                    <a:pt x="4725670" y="501650"/>
                    <a:pt x="3975100" y="190500"/>
                    <a:pt x="3177540" y="190500"/>
                  </a:cubicBezTo>
                  <a:close/>
                </a:path>
              </a:pathLst>
            </a:custGeom>
            <a:solidFill>
              <a:srgbClr val="0F2F61"/>
            </a:solidFill>
          </p:spPr>
        </p:sp>
      </p:grpSp>
      <p:sp>
        <p:nvSpPr>
          <p:cNvPr id="10" name="AutoShape 10"/>
          <p:cNvSpPr/>
          <p:nvPr/>
        </p:nvSpPr>
        <p:spPr>
          <a:xfrm>
            <a:off x="17031566" y="419100"/>
            <a:ext cx="119085" cy="5591822"/>
          </a:xfrm>
          <a:prstGeom prst="rect">
            <a:avLst/>
          </a:prstGeom>
          <a:solidFill>
            <a:srgbClr val="0F2F61"/>
          </a:solidFill>
        </p:spPr>
      </p:sp>
      <p:sp>
        <p:nvSpPr>
          <p:cNvPr id="14" name="AutoShape 14"/>
          <p:cNvSpPr/>
          <p:nvPr/>
        </p:nvSpPr>
        <p:spPr>
          <a:xfrm>
            <a:off x="-27470" y="0"/>
            <a:ext cx="1023248" cy="1190339"/>
          </a:xfrm>
          <a:prstGeom prst="rect">
            <a:avLst/>
          </a:prstGeom>
          <a:solidFill>
            <a:srgbClr val="FDFDFD"/>
          </a:solidFill>
        </p:spPr>
      </p:sp>
      <p:pic>
        <p:nvPicPr>
          <p:cNvPr id="15" name="Picture 19">
            <a:extLst>
              <a:ext uri="{FF2B5EF4-FFF2-40B4-BE49-F238E27FC236}">
                <a16:creationId xmlns:a16="http://schemas.microsoft.com/office/drawing/2014/main" id="{5CADCE8D-3C92-4914-B88E-57B3D843923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5221834" y="495300"/>
            <a:ext cx="1694566" cy="1921165"/>
          </a:xfrm>
          <a:prstGeom prst="rect">
            <a:avLst/>
          </a:prstGeom>
        </p:spPr>
      </p:pic>
      <p:grpSp>
        <p:nvGrpSpPr>
          <p:cNvPr id="18" name="Group 11">
            <a:extLst>
              <a:ext uri="{FF2B5EF4-FFF2-40B4-BE49-F238E27FC236}">
                <a16:creationId xmlns:a16="http://schemas.microsoft.com/office/drawing/2014/main" id="{A39F9F71-6A89-43B9-B002-C9CC03EA05A8}"/>
              </a:ext>
            </a:extLst>
          </p:cNvPr>
          <p:cNvGrpSpPr/>
          <p:nvPr/>
        </p:nvGrpSpPr>
        <p:grpSpPr>
          <a:xfrm>
            <a:off x="26845" y="541972"/>
            <a:ext cx="11265600" cy="2440941"/>
            <a:chOff x="2834689" y="-893445"/>
            <a:chExt cx="12921634" cy="3254586"/>
          </a:xfrm>
        </p:grpSpPr>
        <p:sp>
          <p:nvSpPr>
            <p:cNvPr id="19" name="TextBox 12">
              <a:extLst>
                <a:ext uri="{FF2B5EF4-FFF2-40B4-BE49-F238E27FC236}">
                  <a16:creationId xmlns:a16="http://schemas.microsoft.com/office/drawing/2014/main" id="{279F8A67-CEE0-4602-AFD9-3A0D922E4529}"/>
                </a:ext>
              </a:extLst>
            </p:cNvPr>
            <p:cNvSpPr txBox="1"/>
            <p:nvPr/>
          </p:nvSpPr>
          <p:spPr>
            <a:xfrm>
              <a:off x="4377122" y="-893445"/>
              <a:ext cx="11379201" cy="1969769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r>
                <a:rPr lang="it-IT" sz="3200" b="1" spc="825" dirty="0">
                  <a:solidFill>
                    <a:srgbClr val="FDFDFD"/>
                  </a:solidFill>
                  <a:latin typeface="Cambria" pitchFamily="18" charset="0"/>
                  <a:ea typeface="Cambria" pitchFamily="18" charset="0"/>
                </a:rPr>
                <a:t>ANCHE LE DIFFERENZE SONO DIVERSE</a:t>
              </a:r>
            </a:p>
            <a:p>
              <a:r>
                <a:rPr lang="it-IT" sz="3200" spc="825" dirty="0">
                  <a:solidFill>
                    <a:srgbClr val="FDFDFD"/>
                  </a:solidFill>
                  <a:latin typeface="Cambria" pitchFamily="18" charset="0"/>
                  <a:ea typeface="Cambria" pitchFamily="18" charset="0"/>
                </a:rPr>
                <a:t>Matematica grado 8</a:t>
              </a:r>
            </a:p>
          </p:txBody>
        </p:sp>
        <p:sp>
          <p:nvSpPr>
            <p:cNvPr id="20" name="AutoShape 13">
              <a:extLst>
                <a:ext uri="{FF2B5EF4-FFF2-40B4-BE49-F238E27FC236}">
                  <a16:creationId xmlns:a16="http://schemas.microsoft.com/office/drawing/2014/main" id="{06D85F28-9B3D-4455-BB52-55825FC9B2A7}"/>
                </a:ext>
              </a:extLst>
            </p:cNvPr>
            <p:cNvSpPr/>
            <p:nvPr/>
          </p:nvSpPr>
          <p:spPr>
            <a:xfrm>
              <a:off x="2834689" y="2193924"/>
              <a:ext cx="11953006" cy="167217"/>
            </a:xfrm>
            <a:prstGeom prst="rect">
              <a:avLst/>
            </a:prstGeom>
            <a:solidFill>
              <a:srgbClr val="0F2F61"/>
            </a:solidFill>
          </p:spPr>
        </p:sp>
      </p:grpSp>
      <p:graphicFrame>
        <p:nvGraphicFramePr>
          <p:cNvPr id="16" name="Grafico 15">
            <a:extLst>
              <a:ext uri="{FF2B5EF4-FFF2-40B4-BE49-F238E27FC236}">
                <a16:creationId xmlns:a16="http://schemas.microsoft.com/office/drawing/2014/main" id="{1FAF7CD3-84A7-4436-B441-F7F0572D19F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62249673"/>
              </p:ext>
            </p:extLst>
          </p:nvPr>
        </p:nvGraphicFramePr>
        <p:xfrm>
          <a:off x="3537307" y="3254665"/>
          <a:ext cx="12493971" cy="54091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77919397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AutoShape 33"/>
          <p:cNvSpPr/>
          <p:nvPr/>
        </p:nvSpPr>
        <p:spPr>
          <a:xfrm>
            <a:off x="0" y="-38100"/>
            <a:ext cx="9601200" cy="10325100"/>
          </a:xfrm>
          <a:prstGeom prst="rect">
            <a:avLst/>
          </a:prstGeom>
          <a:solidFill>
            <a:srgbClr val="FDFDFD"/>
          </a:solidFill>
        </p:spPr>
      </p:sp>
      <p:sp>
        <p:nvSpPr>
          <p:cNvPr id="38" name="AutoShape 38"/>
          <p:cNvSpPr/>
          <p:nvPr/>
        </p:nvSpPr>
        <p:spPr>
          <a:xfrm>
            <a:off x="16812474" y="2677"/>
            <a:ext cx="1475526" cy="1636365"/>
          </a:xfrm>
          <a:prstGeom prst="rect">
            <a:avLst/>
          </a:prstGeom>
          <a:solidFill>
            <a:srgbClr val="FDFDFD"/>
          </a:solidFill>
        </p:spPr>
      </p:sp>
      <p:sp>
        <p:nvSpPr>
          <p:cNvPr id="39" name="AutoShape 39"/>
          <p:cNvSpPr/>
          <p:nvPr/>
        </p:nvSpPr>
        <p:spPr>
          <a:xfrm>
            <a:off x="7063275" y="625781"/>
            <a:ext cx="10869754" cy="125413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</p:sp>
      <p:pic>
        <p:nvPicPr>
          <p:cNvPr id="40" name="Picture 19">
            <a:extLst>
              <a:ext uri="{FF2B5EF4-FFF2-40B4-BE49-F238E27FC236}">
                <a16:creationId xmlns:a16="http://schemas.microsoft.com/office/drawing/2014/main" id="{7F214137-75E6-4666-A81E-D3709D829A4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908826" y="540425"/>
            <a:ext cx="1694566" cy="1921165"/>
          </a:xfrm>
          <a:prstGeom prst="rect">
            <a:avLst/>
          </a:prstGeom>
        </p:spPr>
      </p:pic>
      <p:sp>
        <p:nvSpPr>
          <p:cNvPr id="11" name="TextBox 34">
            <a:extLst>
              <a:ext uri="{FF2B5EF4-FFF2-40B4-BE49-F238E27FC236}">
                <a16:creationId xmlns:a16="http://schemas.microsoft.com/office/drawing/2014/main" id="{F05CE1E1-B7F1-4D21-89F6-700205525846}"/>
              </a:ext>
            </a:extLst>
          </p:cNvPr>
          <p:cNvSpPr txBox="1"/>
          <p:nvPr/>
        </p:nvSpPr>
        <p:spPr>
          <a:xfrm>
            <a:off x="10587075" y="751194"/>
            <a:ext cx="6253974" cy="13542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6000" spc="825" dirty="0">
                <a:solidFill>
                  <a:schemeClr val="bg1"/>
                </a:solidFill>
                <a:latin typeface="Cambria" pitchFamily="18" charset="0"/>
                <a:ea typeface="Cambria" pitchFamily="18" charset="0"/>
              </a:rPr>
              <a:t>MATEMATICA</a:t>
            </a:r>
          </a:p>
          <a:p>
            <a:r>
              <a:rPr lang="en-US" sz="2800" spc="825" dirty="0">
                <a:solidFill>
                  <a:schemeClr val="bg1"/>
                </a:solidFill>
                <a:latin typeface="Cambria" pitchFamily="18" charset="0"/>
                <a:ea typeface="Cambria" pitchFamily="18" charset="0"/>
              </a:rPr>
              <a:t>Grado 8</a:t>
            </a:r>
          </a:p>
        </p:txBody>
      </p:sp>
      <p:sp>
        <p:nvSpPr>
          <p:cNvPr id="12" name="TextBox 37">
            <a:extLst>
              <a:ext uri="{FF2B5EF4-FFF2-40B4-BE49-F238E27FC236}">
                <a16:creationId xmlns:a16="http://schemas.microsoft.com/office/drawing/2014/main" id="{82E2ADC2-0F61-4ABB-B796-0ECA76030F85}"/>
              </a:ext>
            </a:extLst>
          </p:cNvPr>
          <p:cNvSpPr txBox="1"/>
          <p:nvPr/>
        </p:nvSpPr>
        <p:spPr>
          <a:xfrm>
            <a:off x="10018834" y="2894095"/>
            <a:ext cx="7914195" cy="624209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57200" indent="-457200">
              <a:lnSpc>
                <a:spcPts val="4050"/>
              </a:lnSpc>
              <a:buFont typeface="Wingdings" pitchFamily="2" charset="2"/>
              <a:buChar char="Ø"/>
            </a:pPr>
            <a:r>
              <a:rPr lang="it-IT" sz="2200" spc="27" dirty="0">
                <a:solidFill>
                  <a:schemeClr val="bg1"/>
                </a:solidFill>
                <a:latin typeface="Cambria" pitchFamily="18" charset="0"/>
                <a:ea typeface="Cambria" pitchFamily="18" charset="0"/>
              </a:rPr>
              <a:t>Permangono differenze territoriali molto rilevanti, ancora più forti dopo la pandemia</a:t>
            </a:r>
          </a:p>
          <a:p>
            <a:pPr marL="457200" indent="-457200">
              <a:lnSpc>
                <a:spcPts val="4050"/>
              </a:lnSpc>
              <a:buFont typeface="Wingdings" pitchFamily="2" charset="2"/>
              <a:buChar char="Ø"/>
            </a:pPr>
            <a:r>
              <a:rPr lang="it-IT" sz="2200" spc="27" dirty="0">
                <a:solidFill>
                  <a:schemeClr val="bg1"/>
                </a:solidFill>
                <a:latin typeface="Cambria" pitchFamily="18" charset="0"/>
                <a:ea typeface="Cambria" pitchFamily="18" charset="0"/>
              </a:rPr>
              <a:t>Le regioni si dividono in tre gruppi:</a:t>
            </a:r>
          </a:p>
          <a:p>
            <a:pPr marL="1433513" lvl="1" indent="-511175">
              <a:lnSpc>
                <a:spcPts val="4050"/>
              </a:lnSpc>
              <a:buFont typeface="+mj-lt"/>
              <a:buAutoNum type="arabicPeriod"/>
            </a:pPr>
            <a:r>
              <a:rPr lang="it-IT" sz="2200" spc="27" dirty="0">
                <a:solidFill>
                  <a:schemeClr val="bg1"/>
                </a:solidFill>
                <a:latin typeface="Cambria" pitchFamily="18" charset="0"/>
                <a:ea typeface="Cambria" pitchFamily="18" charset="0"/>
              </a:rPr>
              <a:t> </a:t>
            </a:r>
            <a:r>
              <a:rPr lang="it-IT" sz="2200" b="1" spc="27" dirty="0">
                <a:solidFill>
                  <a:schemeClr val="bg1"/>
                </a:solidFill>
                <a:latin typeface="Cambria" pitchFamily="18" charset="0"/>
                <a:ea typeface="Cambria" pitchFamily="18" charset="0"/>
              </a:rPr>
              <a:t>sopra la media nazionale 2018</a:t>
            </a:r>
            <a:r>
              <a:rPr lang="it-IT" sz="2200" spc="27" dirty="0">
                <a:solidFill>
                  <a:schemeClr val="bg1"/>
                </a:solidFill>
                <a:latin typeface="Cambria" pitchFamily="18" charset="0"/>
                <a:ea typeface="Cambria" pitchFamily="18" charset="0"/>
              </a:rPr>
              <a:t>: </a:t>
            </a:r>
            <a:r>
              <a:rPr lang="it-IT" sz="2200" spc="27" dirty="0" err="1">
                <a:solidFill>
                  <a:schemeClr val="bg1"/>
                </a:solidFill>
                <a:latin typeface="Cambria" pitchFamily="18" charset="0"/>
                <a:ea typeface="Cambria" pitchFamily="18" charset="0"/>
              </a:rPr>
              <a:t>Prov</a:t>
            </a:r>
            <a:r>
              <a:rPr lang="it-IT" sz="2200" spc="27" dirty="0">
                <a:solidFill>
                  <a:schemeClr val="bg1"/>
                </a:solidFill>
                <a:latin typeface="Cambria" pitchFamily="18" charset="0"/>
                <a:ea typeface="Cambria" pitchFamily="18" charset="0"/>
              </a:rPr>
              <a:t>. Aut. di Trento, Friuli-Venezia Giulia</a:t>
            </a:r>
          </a:p>
          <a:p>
            <a:pPr marL="1433513" lvl="1" indent="-511175">
              <a:lnSpc>
                <a:spcPts val="4050"/>
              </a:lnSpc>
              <a:buFont typeface="+mj-lt"/>
              <a:buAutoNum type="arabicPeriod"/>
            </a:pPr>
            <a:r>
              <a:rPr lang="it-IT" sz="2200" spc="27" dirty="0">
                <a:solidFill>
                  <a:schemeClr val="bg1"/>
                </a:solidFill>
                <a:latin typeface="Cambria" pitchFamily="18" charset="0"/>
                <a:ea typeface="Cambria" pitchFamily="18" charset="0"/>
              </a:rPr>
              <a:t> </a:t>
            </a:r>
            <a:r>
              <a:rPr lang="it-IT" sz="2200" b="1" spc="27" dirty="0">
                <a:solidFill>
                  <a:schemeClr val="bg1"/>
                </a:solidFill>
                <a:latin typeface="Cambria" pitchFamily="18" charset="0"/>
                <a:ea typeface="Cambria" pitchFamily="18" charset="0"/>
              </a:rPr>
              <a:t>in linea con la media nazionale 2018</a:t>
            </a:r>
            <a:r>
              <a:rPr lang="it-IT" sz="2200" spc="27" dirty="0">
                <a:solidFill>
                  <a:schemeClr val="bg1"/>
                </a:solidFill>
                <a:latin typeface="Cambria" pitchFamily="18" charset="0"/>
                <a:ea typeface="Cambria" pitchFamily="18" charset="0"/>
              </a:rPr>
              <a:t>: Valle d’Aosta, Piemonte, Liguria, Lombardia, Provincia Aut. di Bolzano (l. </a:t>
            </a:r>
            <a:r>
              <a:rPr lang="it-IT" sz="2200" spc="27" dirty="0" err="1">
                <a:solidFill>
                  <a:schemeClr val="bg1"/>
                </a:solidFill>
                <a:latin typeface="Cambria" pitchFamily="18" charset="0"/>
                <a:ea typeface="Cambria" pitchFamily="18" charset="0"/>
              </a:rPr>
              <a:t>it</a:t>
            </a:r>
            <a:r>
              <a:rPr lang="it-IT" sz="2200" spc="27" dirty="0">
                <a:solidFill>
                  <a:schemeClr val="bg1"/>
                </a:solidFill>
                <a:latin typeface="Cambria" pitchFamily="18" charset="0"/>
                <a:ea typeface="Cambria" pitchFamily="18" charset="0"/>
              </a:rPr>
              <a:t>.), Veneto, Emilia-Romagna, Umbria, Marche, Lazio, Abruzzo, Molise</a:t>
            </a:r>
          </a:p>
          <a:p>
            <a:pPr marL="1433513" lvl="1" indent="-511175">
              <a:lnSpc>
                <a:spcPts val="4050"/>
              </a:lnSpc>
              <a:buFont typeface="+mj-lt"/>
              <a:buAutoNum type="arabicPeriod"/>
            </a:pPr>
            <a:r>
              <a:rPr lang="it-IT" sz="2200" spc="27" dirty="0">
                <a:solidFill>
                  <a:schemeClr val="bg1"/>
                </a:solidFill>
                <a:latin typeface="Cambria" pitchFamily="18" charset="0"/>
                <a:ea typeface="Cambria" pitchFamily="18" charset="0"/>
              </a:rPr>
              <a:t> </a:t>
            </a:r>
            <a:r>
              <a:rPr lang="it-IT" sz="2200" b="1" spc="27" dirty="0">
                <a:solidFill>
                  <a:schemeClr val="bg1"/>
                </a:solidFill>
                <a:latin typeface="Cambria" pitchFamily="18" charset="0"/>
                <a:ea typeface="Cambria" pitchFamily="18" charset="0"/>
              </a:rPr>
              <a:t>sotto la media nazionale 2018</a:t>
            </a:r>
            <a:r>
              <a:rPr lang="it-IT" sz="2200" spc="27" dirty="0">
                <a:solidFill>
                  <a:schemeClr val="bg1"/>
                </a:solidFill>
                <a:latin typeface="Cambria" pitchFamily="18" charset="0"/>
                <a:ea typeface="Cambria" pitchFamily="18" charset="0"/>
              </a:rPr>
              <a:t>: Toscana, Campania, Puglia, Basilicata, Calabria, Sicilia, Sardegna</a:t>
            </a:r>
          </a:p>
        </p:txBody>
      </p:sp>
      <p:sp>
        <p:nvSpPr>
          <p:cNvPr id="9" name="AutoShape 33">
            <a:extLst>
              <a:ext uri="{FF2B5EF4-FFF2-40B4-BE49-F238E27FC236}">
                <a16:creationId xmlns:a16="http://schemas.microsoft.com/office/drawing/2014/main" id="{4DFB9F55-223C-5F4E-B80C-0C5A3A95D682}"/>
              </a:ext>
            </a:extLst>
          </p:cNvPr>
          <p:cNvSpPr/>
          <p:nvPr/>
        </p:nvSpPr>
        <p:spPr>
          <a:xfrm>
            <a:off x="0" y="-17417"/>
            <a:ext cx="9601200" cy="10325100"/>
          </a:xfrm>
          <a:prstGeom prst="rect">
            <a:avLst/>
          </a:prstGeom>
          <a:solidFill>
            <a:srgbClr val="FDFDFD"/>
          </a:solidFill>
        </p:spPr>
      </p:sp>
      <p:sp>
        <p:nvSpPr>
          <p:cNvPr id="13" name="AutoShape 33">
            <a:extLst>
              <a:ext uri="{FF2B5EF4-FFF2-40B4-BE49-F238E27FC236}">
                <a16:creationId xmlns:a16="http://schemas.microsoft.com/office/drawing/2014/main" id="{AA0977D8-C737-4146-838D-BED4313C8ACE}"/>
              </a:ext>
            </a:extLst>
          </p:cNvPr>
          <p:cNvSpPr/>
          <p:nvPr/>
        </p:nvSpPr>
        <p:spPr>
          <a:xfrm>
            <a:off x="0" y="0"/>
            <a:ext cx="9601200" cy="10325100"/>
          </a:xfrm>
          <a:prstGeom prst="rect">
            <a:avLst/>
          </a:prstGeom>
          <a:solidFill>
            <a:srgbClr val="FDFDFD"/>
          </a:solidFill>
        </p:spPr>
      </p:sp>
      <p:pic>
        <p:nvPicPr>
          <p:cNvPr id="18" name="Picture 19">
            <a:extLst>
              <a:ext uri="{FF2B5EF4-FFF2-40B4-BE49-F238E27FC236}">
                <a16:creationId xmlns:a16="http://schemas.microsoft.com/office/drawing/2014/main" id="{4C026B0A-08BB-DB4B-993A-62EF0BD0137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061226" y="692825"/>
            <a:ext cx="1694566" cy="1921165"/>
          </a:xfrm>
          <a:prstGeom prst="rect">
            <a:avLst/>
          </a:prstGeom>
        </p:spPr>
      </p:pic>
      <p:sp>
        <p:nvSpPr>
          <p:cNvPr id="19" name="CasellaDiTesto 18">
            <a:extLst>
              <a:ext uri="{FF2B5EF4-FFF2-40B4-BE49-F238E27FC236}">
                <a16:creationId xmlns:a16="http://schemas.microsoft.com/office/drawing/2014/main" id="{DA7B27B2-C772-F14D-945D-FDED8E3FEA1D}"/>
              </a:ext>
            </a:extLst>
          </p:cNvPr>
          <p:cNvSpPr txBox="1"/>
          <p:nvPr/>
        </p:nvSpPr>
        <p:spPr>
          <a:xfrm>
            <a:off x="2286000" y="3049369"/>
            <a:ext cx="5638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b="1" dirty="0"/>
              <a:t>I risultati di MATEMATICA per livelli di competenza</a:t>
            </a:r>
          </a:p>
          <a:p>
            <a:pPr algn="ctr"/>
            <a:r>
              <a:rPr lang="it-IT" sz="1600" dirty="0"/>
              <a:t>Grado 8</a:t>
            </a: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BFFA07CF-F922-4413-9F43-A82EACFE665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017" y="4003804"/>
            <a:ext cx="9440485" cy="4678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300748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930936" y="8067331"/>
            <a:ext cx="1190969" cy="1190969"/>
            <a:chOff x="0" y="0"/>
            <a:chExt cx="6350000" cy="6350000"/>
          </a:xfrm>
        </p:grpSpPr>
        <p:sp>
          <p:nvSpPr>
            <p:cNvPr id="3" name="Freeform 3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FDFDFD"/>
            </a:solidFill>
          </p:spPr>
        </p:sp>
      </p:grpSp>
      <p:grpSp>
        <p:nvGrpSpPr>
          <p:cNvPr id="4" name="Group 4"/>
          <p:cNvGrpSpPr>
            <a:grpSpLocks noChangeAspect="1"/>
          </p:cNvGrpSpPr>
          <p:nvPr/>
        </p:nvGrpSpPr>
        <p:grpSpPr>
          <a:xfrm>
            <a:off x="1494137" y="7948137"/>
            <a:ext cx="832747" cy="832747"/>
            <a:chOff x="-2540" y="-2540"/>
            <a:chExt cx="6355080" cy="6355080"/>
          </a:xfrm>
        </p:grpSpPr>
        <p:sp>
          <p:nvSpPr>
            <p:cNvPr id="5" name="Freeform 5"/>
            <p:cNvSpPr/>
            <p:nvPr/>
          </p:nvSpPr>
          <p:spPr>
            <a:xfrm>
              <a:off x="-2540" y="-2540"/>
              <a:ext cx="6355080" cy="6355080"/>
            </a:xfrm>
            <a:custGeom>
              <a:avLst/>
              <a:gdLst/>
              <a:ahLst/>
              <a:cxnLst/>
              <a:rect l="l" t="t" r="r" b="b"/>
              <a:pathLst>
                <a:path w="6355080" h="6355080">
                  <a:moveTo>
                    <a:pt x="3177540" y="6355080"/>
                  </a:moveTo>
                  <a:cubicBezTo>
                    <a:pt x="2329180" y="6355080"/>
                    <a:pt x="1530350" y="6024880"/>
                    <a:pt x="930910" y="5424170"/>
                  </a:cubicBezTo>
                  <a:cubicBezTo>
                    <a:pt x="330200" y="4824730"/>
                    <a:pt x="0" y="4025900"/>
                    <a:pt x="0" y="3177540"/>
                  </a:cubicBezTo>
                  <a:cubicBezTo>
                    <a:pt x="0" y="2329180"/>
                    <a:pt x="330200" y="1530350"/>
                    <a:pt x="930910" y="930910"/>
                  </a:cubicBezTo>
                  <a:cubicBezTo>
                    <a:pt x="1530350" y="330200"/>
                    <a:pt x="2329180" y="0"/>
                    <a:pt x="3177540" y="0"/>
                  </a:cubicBezTo>
                  <a:cubicBezTo>
                    <a:pt x="4025900" y="0"/>
                    <a:pt x="4824730" y="330200"/>
                    <a:pt x="5424170" y="930910"/>
                  </a:cubicBezTo>
                  <a:cubicBezTo>
                    <a:pt x="6024880" y="1531620"/>
                    <a:pt x="6355080" y="2329180"/>
                    <a:pt x="6355080" y="3177540"/>
                  </a:cubicBezTo>
                  <a:cubicBezTo>
                    <a:pt x="6355080" y="4025900"/>
                    <a:pt x="6024880" y="4824730"/>
                    <a:pt x="5424170" y="5424170"/>
                  </a:cubicBezTo>
                  <a:cubicBezTo>
                    <a:pt x="4824730" y="6024880"/>
                    <a:pt x="4025900" y="6355080"/>
                    <a:pt x="3177540" y="6355080"/>
                  </a:cubicBezTo>
                  <a:close/>
                  <a:moveTo>
                    <a:pt x="3177540" y="190500"/>
                  </a:moveTo>
                  <a:cubicBezTo>
                    <a:pt x="2379980" y="190500"/>
                    <a:pt x="1629410" y="501650"/>
                    <a:pt x="1065530" y="1065530"/>
                  </a:cubicBezTo>
                  <a:cubicBezTo>
                    <a:pt x="501650" y="1629410"/>
                    <a:pt x="190500" y="2379980"/>
                    <a:pt x="190500" y="3177540"/>
                  </a:cubicBezTo>
                  <a:cubicBezTo>
                    <a:pt x="190500" y="3975100"/>
                    <a:pt x="501650" y="4725670"/>
                    <a:pt x="1065530" y="5289550"/>
                  </a:cubicBezTo>
                  <a:cubicBezTo>
                    <a:pt x="1629410" y="5853430"/>
                    <a:pt x="2379980" y="6164580"/>
                    <a:pt x="3177540" y="6164580"/>
                  </a:cubicBezTo>
                  <a:cubicBezTo>
                    <a:pt x="3975100" y="6164580"/>
                    <a:pt x="4725670" y="5853430"/>
                    <a:pt x="5289550" y="5289550"/>
                  </a:cubicBezTo>
                  <a:cubicBezTo>
                    <a:pt x="5853430" y="4725670"/>
                    <a:pt x="6164580" y="3975100"/>
                    <a:pt x="6164580" y="3177540"/>
                  </a:cubicBezTo>
                  <a:cubicBezTo>
                    <a:pt x="6164580" y="2379980"/>
                    <a:pt x="5853430" y="1629410"/>
                    <a:pt x="5289550" y="1065530"/>
                  </a:cubicBezTo>
                  <a:cubicBezTo>
                    <a:pt x="4725670" y="501650"/>
                    <a:pt x="3975100" y="190500"/>
                    <a:pt x="3177540" y="190500"/>
                  </a:cubicBezTo>
                  <a:close/>
                </a:path>
              </a:pathLst>
            </a:custGeom>
            <a:solidFill>
              <a:srgbClr val="318F9A"/>
            </a:solidFill>
            <a:ln>
              <a:solidFill>
                <a:schemeClr val="tx2">
                  <a:lumMod val="75000"/>
                </a:schemeClr>
              </a:solidFill>
            </a:ln>
          </p:spPr>
        </p:sp>
      </p:grpSp>
      <p:grpSp>
        <p:nvGrpSpPr>
          <p:cNvPr id="6" name="Group 6"/>
          <p:cNvGrpSpPr/>
          <p:nvPr/>
        </p:nvGrpSpPr>
        <p:grpSpPr>
          <a:xfrm>
            <a:off x="2846544" y="2046872"/>
            <a:ext cx="12409054" cy="7253854"/>
            <a:chOff x="-366588" y="-142875"/>
            <a:chExt cx="13106399" cy="9671804"/>
          </a:xfrm>
        </p:grpSpPr>
        <p:sp>
          <p:nvSpPr>
            <p:cNvPr id="7" name="TextBox 7"/>
            <p:cNvSpPr txBox="1"/>
            <p:nvPr/>
          </p:nvSpPr>
          <p:spPr>
            <a:xfrm>
              <a:off x="0" y="-142875"/>
              <a:ext cx="12464619" cy="16668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0500"/>
                </a:lnSpc>
              </a:pPr>
              <a:r>
                <a:rPr lang="en-US" sz="7500" spc="825" dirty="0">
                  <a:solidFill>
                    <a:srgbClr val="FDFDFD"/>
                  </a:solidFill>
                  <a:latin typeface="Cambria" pitchFamily="18" charset="0"/>
                  <a:ea typeface="Cambria" pitchFamily="18" charset="0"/>
                </a:rPr>
                <a:t>76%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10203" y="1731835"/>
              <a:ext cx="12444214" cy="229131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620"/>
                </a:lnSpc>
              </a:pPr>
              <a:r>
                <a:rPr lang="it-IT" sz="3300" spc="495" dirty="0">
                  <a:solidFill>
                    <a:srgbClr val="FDFDFD"/>
                  </a:solidFill>
                  <a:latin typeface="Cambria" pitchFamily="18" charset="0"/>
                  <a:ea typeface="Cambria" pitchFamily="18" charset="0"/>
                </a:rPr>
                <a:t>Studenti che raggiungono il livello </a:t>
              </a:r>
              <a:r>
                <a:rPr lang="it-IT" sz="3300" b="1" spc="495" dirty="0">
                  <a:solidFill>
                    <a:srgbClr val="FDFDFD"/>
                  </a:solidFill>
                  <a:latin typeface="Cambria" pitchFamily="18" charset="0"/>
                  <a:ea typeface="Cambria" pitchFamily="18" charset="0"/>
                </a:rPr>
                <a:t>A2 - </a:t>
              </a:r>
              <a:r>
                <a:rPr lang="it-IT" sz="3300" b="1" i="1" spc="495" dirty="0">
                  <a:solidFill>
                    <a:srgbClr val="FDFDFD"/>
                  </a:solidFill>
                  <a:latin typeface="Cambria" pitchFamily="18" charset="0"/>
                  <a:ea typeface="Cambria" pitchFamily="18" charset="0"/>
                </a:rPr>
                <a:t>reading</a:t>
              </a:r>
            </a:p>
            <a:p>
              <a:pPr algn="ctr">
                <a:lnSpc>
                  <a:spcPts val="4620"/>
                </a:lnSpc>
              </a:pPr>
              <a:r>
                <a:rPr lang="it-IT" sz="3300" spc="495" dirty="0">
                  <a:solidFill>
                    <a:srgbClr val="FDFDFD"/>
                  </a:solidFill>
                  <a:latin typeface="Cambria" pitchFamily="18" charset="0"/>
                  <a:ea typeface="Cambria" pitchFamily="18" charset="0"/>
                </a:rPr>
                <a:t>(74% nel 2018, 78% nel 2019)  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10202" y="5358213"/>
              <a:ext cx="12464619" cy="16668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0500"/>
                </a:lnSpc>
              </a:pPr>
              <a:r>
                <a:rPr lang="en-US" sz="7500" spc="825" dirty="0">
                  <a:solidFill>
                    <a:srgbClr val="FDFDFD"/>
                  </a:solidFill>
                  <a:latin typeface="Cambria" pitchFamily="18" charset="0"/>
                  <a:ea typeface="Cambria" pitchFamily="18" charset="0"/>
                </a:rPr>
                <a:t>59%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-366588" y="7237617"/>
              <a:ext cx="13106399" cy="2291312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4620"/>
                </a:lnSpc>
              </a:pPr>
              <a:r>
                <a:rPr lang="it-IT" sz="3300" spc="495" dirty="0">
                  <a:solidFill>
                    <a:srgbClr val="FDFDFD"/>
                  </a:solidFill>
                  <a:latin typeface="Cambria" pitchFamily="18" charset="0"/>
                  <a:ea typeface="Cambria" pitchFamily="18" charset="0"/>
                </a:rPr>
                <a:t>Studenti che raggiungono il livello </a:t>
              </a:r>
              <a:r>
                <a:rPr lang="it-IT" sz="3300" b="1" spc="495" dirty="0">
                  <a:solidFill>
                    <a:srgbClr val="FDFDFD"/>
                  </a:solidFill>
                  <a:latin typeface="Cambria" pitchFamily="18" charset="0"/>
                  <a:ea typeface="Cambria" pitchFamily="18" charset="0"/>
                </a:rPr>
                <a:t>A2 - </a:t>
              </a:r>
              <a:r>
                <a:rPr lang="it-IT" sz="3300" b="1" i="1" spc="495" dirty="0">
                  <a:solidFill>
                    <a:srgbClr val="FDFDFD"/>
                  </a:solidFill>
                  <a:latin typeface="Cambria" pitchFamily="18" charset="0"/>
                  <a:ea typeface="Cambria" pitchFamily="18" charset="0"/>
                </a:rPr>
                <a:t>listening</a:t>
              </a:r>
            </a:p>
            <a:p>
              <a:pPr algn="ctr">
                <a:lnSpc>
                  <a:spcPts val="4620"/>
                </a:lnSpc>
              </a:pPr>
              <a:r>
                <a:rPr lang="it-IT" sz="3300" spc="495" dirty="0">
                  <a:solidFill>
                    <a:srgbClr val="FDFDFD"/>
                  </a:solidFill>
                  <a:latin typeface="Cambria" pitchFamily="18" charset="0"/>
                  <a:ea typeface="Cambria" pitchFamily="18" charset="0"/>
                </a:rPr>
                <a:t>(56% nel 2018, 60% nel 2019)</a:t>
              </a:r>
              <a:endParaRPr lang="en-US" sz="3300" spc="495" dirty="0">
                <a:solidFill>
                  <a:srgbClr val="FDFDFD"/>
                </a:solidFill>
                <a:latin typeface="Cambria" pitchFamily="18" charset="0"/>
                <a:ea typeface="Cambria" pitchFamily="18" charset="0"/>
              </a:endParaRPr>
            </a:p>
          </p:txBody>
        </p:sp>
        <p:sp>
          <p:nvSpPr>
            <p:cNvPr id="11" name="AutoShape 11"/>
            <p:cNvSpPr/>
            <p:nvPr/>
          </p:nvSpPr>
          <p:spPr>
            <a:xfrm>
              <a:off x="14781" y="4296055"/>
              <a:ext cx="12445259" cy="154517"/>
            </a:xfrm>
            <a:prstGeom prst="rect">
              <a:avLst/>
            </a:prstGeom>
            <a:solidFill>
              <a:srgbClr val="FDFDFD"/>
            </a:solidFill>
          </p:spPr>
        </p:sp>
      </p:grpSp>
      <p:sp>
        <p:nvSpPr>
          <p:cNvPr id="12" name="AutoShape 12"/>
          <p:cNvSpPr/>
          <p:nvPr/>
        </p:nvSpPr>
        <p:spPr>
          <a:xfrm>
            <a:off x="-72569" y="0"/>
            <a:ext cx="2756790" cy="2552700"/>
          </a:xfrm>
          <a:prstGeom prst="rect">
            <a:avLst/>
          </a:prstGeom>
          <a:solidFill>
            <a:srgbClr val="FDFDFD"/>
          </a:solidFill>
        </p:spPr>
      </p:sp>
      <p:sp>
        <p:nvSpPr>
          <p:cNvPr id="14" name="AutoShape 14"/>
          <p:cNvSpPr/>
          <p:nvPr/>
        </p:nvSpPr>
        <p:spPr>
          <a:xfrm>
            <a:off x="15689743" y="8357478"/>
            <a:ext cx="2598257" cy="1967622"/>
          </a:xfrm>
          <a:prstGeom prst="rect">
            <a:avLst/>
          </a:prstGeom>
          <a:solidFill>
            <a:srgbClr val="FDFDFD"/>
          </a:solidFill>
        </p:spPr>
      </p:sp>
      <p:sp>
        <p:nvSpPr>
          <p:cNvPr id="15" name="AutoShape 15"/>
          <p:cNvSpPr/>
          <p:nvPr/>
        </p:nvSpPr>
        <p:spPr>
          <a:xfrm>
            <a:off x="1494136" y="551284"/>
            <a:ext cx="126000" cy="7151212"/>
          </a:xfrm>
          <a:prstGeom prst="rect">
            <a:avLst/>
          </a:prstGeom>
          <a:solidFill>
            <a:srgbClr val="6790A4"/>
          </a:solidFill>
        </p:spPr>
      </p:sp>
      <p:grpSp>
        <p:nvGrpSpPr>
          <p:cNvPr id="16" name="Group 16"/>
          <p:cNvGrpSpPr/>
          <p:nvPr/>
        </p:nvGrpSpPr>
        <p:grpSpPr>
          <a:xfrm rot="-10800000">
            <a:off x="16317019" y="869315"/>
            <a:ext cx="1194200" cy="1194200"/>
            <a:chOff x="0" y="0"/>
            <a:chExt cx="6350000" cy="6350000"/>
          </a:xfrm>
        </p:grpSpPr>
        <p:sp>
          <p:nvSpPr>
            <p:cNvPr id="17" name="Freeform 17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FDFDFD"/>
            </a:solidFill>
          </p:spPr>
        </p:sp>
      </p:grpSp>
      <p:grpSp>
        <p:nvGrpSpPr>
          <p:cNvPr id="18" name="Group 18"/>
          <p:cNvGrpSpPr>
            <a:grpSpLocks noChangeAspect="1"/>
          </p:cNvGrpSpPr>
          <p:nvPr/>
        </p:nvGrpSpPr>
        <p:grpSpPr>
          <a:xfrm rot="-10800000">
            <a:off x="16111484" y="1348026"/>
            <a:ext cx="835006" cy="835006"/>
            <a:chOff x="-2540" y="-2540"/>
            <a:chExt cx="6355080" cy="6355080"/>
          </a:xfrm>
        </p:grpSpPr>
        <p:sp>
          <p:nvSpPr>
            <p:cNvPr id="19" name="Freeform 19"/>
            <p:cNvSpPr/>
            <p:nvPr/>
          </p:nvSpPr>
          <p:spPr>
            <a:xfrm>
              <a:off x="-2540" y="-2540"/>
              <a:ext cx="6355080" cy="6355080"/>
            </a:xfrm>
            <a:custGeom>
              <a:avLst/>
              <a:gdLst/>
              <a:ahLst/>
              <a:cxnLst/>
              <a:rect l="l" t="t" r="r" b="b"/>
              <a:pathLst>
                <a:path w="6355080" h="6355080">
                  <a:moveTo>
                    <a:pt x="3177540" y="6355080"/>
                  </a:moveTo>
                  <a:cubicBezTo>
                    <a:pt x="2329180" y="6355080"/>
                    <a:pt x="1530350" y="6024880"/>
                    <a:pt x="930910" y="5424170"/>
                  </a:cubicBezTo>
                  <a:cubicBezTo>
                    <a:pt x="330200" y="4824730"/>
                    <a:pt x="0" y="4025900"/>
                    <a:pt x="0" y="3177540"/>
                  </a:cubicBezTo>
                  <a:cubicBezTo>
                    <a:pt x="0" y="2329180"/>
                    <a:pt x="330200" y="1530350"/>
                    <a:pt x="930910" y="930910"/>
                  </a:cubicBezTo>
                  <a:cubicBezTo>
                    <a:pt x="1530350" y="330200"/>
                    <a:pt x="2329180" y="0"/>
                    <a:pt x="3177540" y="0"/>
                  </a:cubicBezTo>
                  <a:cubicBezTo>
                    <a:pt x="4025900" y="0"/>
                    <a:pt x="4824730" y="330200"/>
                    <a:pt x="5424170" y="930910"/>
                  </a:cubicBezTo>
                  <a:cubicBezTo>
                    <a:pt x="6024880" y="1531620"/>
                    <a:pt x="6355080" y="2329180"/>
                    <a:pt x="6355080" y="3177540"/>
                  </a:cubicBezTo>
                  <a:cubicBezTo>
                    <a:pt x="6355080" y="4025900"/>
                    <a:pt x="6024880" y="4824730"/>
                    <a:pt x="5424170" y="5424170"/>
                  </a:cubicBezTo>
                  <a:cubicBezTo>
                    <a:pt x="4824730" y="6024880"/>
                    <a:pt x="4025900" y="6355080"/>
                    <a:pt x="3177540" y="6355080"/>
                  </a:cubicBezTo>
                  <a:close/>
                  <a:moveTo>
                    <a:pt x="3177540" y="190500"/>
                  </a:moveTo>
                  <a:cubicBezTo>
                    <a:pt x="2379980" y="190500"/>
                    <a:pt x="1629410" y="501650"/>
                    <a:pt x="1065530" y="1065530"/>
                  </a:cubicBezTo>
                  <a:cubicBezTo>
                    <a:pt x="501650" y="1629410"/>
                    <a:pt x="190500" y="2379980"/>
                    <a:pt x="190500" y="3177540"/>
                  </a:cubicBezTo>
                  <a:cubicBezTo>
                    <a:pt x="190500" y="3975100"/>
                    <a:pt x="501650" y="4725670"/>
                    <a:pt x="1065530" y="5289550"/>
                  </a:cubicBezTo>
                  <a:cubicBezTo>
                    <a:pt x="1629410" y="5853430"/>
                    <a:pt x="2379980" y="6164580"/>
                    <a:pt x="3177540" y="6164580"/>
                  </a:cubicBezTo>
                  <a:cubicBezTo>
                    <a:pt x="3975100" y="6164580"/>
                    <a:pt x="4725670" y="5853430"/>
                    <a:pt x="5289550" y="5289550"/>
                  </a:cubicBezTo>
                  <a:cubicBezTo>
                    <a:pt x="5853430" y="4725670"/>
                    <a:pt x="6164580" y="3975100"/>
                    <a:pt x="6164580" y="3177540"/>
                  </a:cubicBezTo>
                  <a:cubicBezTo>
                    <a:pt x="6164580" y="2379980"/>
                    <a:pt x="5853430" y="1629410"/>
                    <a:pt x="5289550" y="1065530"/>
                  </a:cubicBezTo>
                  <a:cubicBezTo>
                    <a:pt x="4725670" y="501650"/>
                    <a:pt x="3975100" y="190500"/>
                    <a:pt x="3177540" y="190500"/>
                  </a:cubicBezTo>
                  <a:close/>
                </a:path>
              </a:pathLst>
            </a:custGeom>
            <a:solidFill>
              <a:srgbClr val="318F9A"/>
            </a:solidFill>
            <a:ln>
              <a:solidFill>
                <a:schemeClr val="tx2">
                  <a:lumMod val="75000"/>
                </a:schemeClr>
              </a:solidFill>
            </a:ln>
          </p:spPr>
        </p:sp>
      </p:grpSp>
      <p:sp>
        <p:nvSpPr>
          <p:cNvPr id="20" name="AutoShape 15"/>
          <p:cNvSpPr/>
          <p:nvPr/>
        </p:nvSpPr>
        <p:spPr>
          <a:xfrm>
            <a:off x="17098890" y="2552700"/>
            <a:ext cx="126000" cy="7206458"/>
          </a:xfrm>
          <a:prstGeom prst="rect">
            <a:avLst/>
          </a:prstGeom>
          <a:solidFill>
            <a:srgbClr val="6790A4"/>
          </a:solidFill>
        </p:spPr>
      </p:sp>
      <p:pic>
        <p:nvPicPr>
          <p:cNvPr id="21" name="Picture 19">
            <a:extLst>
              <a:ext uri="{FF2B5EF4-FFF2-40B4-BE49-F238E27FC236}">
                <a16:creationId xmlns:a16="http://schemas.microsoft.com/office/drawing/2014/main" id="{1303C87C-FF1E-45BB-9C59-B236127BD99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591434" y="266700"/>
            <a:ext cx="1694566" cy="1921165"/>
          </a:xfrm>
          <a:prstGeom prst="rect">
            <a:avLst/>
          </a:prstGeom>
        </p:spPr>
      </p:pic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D140AA0A-AC19-6346-9622-78BAF672CE48}"/>
              </a:ext>
            </a:extLst>
          </p:cNvPr>
          <p:cNvSpPr txBox="1"/>
          <p:nvPr/>
        </p:nvSpPr>
        <p:spPr>
          <a:xfrm>
            <a:off x="2514600" y="9563100"/>
            <a:ext cx="541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pc="495">
                <a:solidFill>
                  <a:srgbClr val="FDFDFD"/>
                </a:solidFill>
                <a:latin typeface="Cambria" pitchFamily="18" charset="0"/>
              </a:rPr>
              <a:t>INGLESE – grado 8</a:t>
            </a:r>
            <a:endParaRPr lang="it-IT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1DE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-38100"/>
            <a:ext cx="2389221" cy="2233094"/>
          </a:xfrm>
          <a:prstGeom prst="rect">
            <a:avLst/>
          </a:prstGeom>
          <a:solidFill>
            <a:srgbClr val="FDFDFD"/>
          </a:solidFill>
        </p:spPr>
      </p:sp>
      <p:sp>
        <p:nvSpPr>
          <p:cNvPr id="3" name="AutoShape 3"/>
          <p:cNvSpPr/>
          <p:nvPr/>
        </p:nvSpPr>
        <p:spPr>
          <a:xfrm>
            <a:off x="413030" y="1385410"/>
            <a:ext cx="9111970" cy="125413"/>
          </a:xfrm>
          <a:prstGeom prst="rect">
            <a:avLst/>
          </a:prstGeom>
          <a:solidFill>
            <a:srgbClr val="0F2F61"/>
          </a:solidFill>
        </p:spPr>
      </p:sp>
      <p:sp>
        <p:nvSpPr>
          <p:cNvPr id="5" name="AutoShape 5"/>
          <p:cNvSpPr/>
          <p:nvPr/>
        </p:nvSpPr>
        <p:spPr>
          <a:xfrm>
            <a:off x="16722966" y="7246702"/>
            <a:ext cx="1072668" cy="2578979"/>
          </a:xfrm>
          <a:prstGeom prst="rect">
            <a:avLst/>
          </a:prstGeom>
          <a:solidFill>
            <a:srgbClr val="FDFDFD"/>
          </a:solidFill>
        </p:spPr>
      </p:sp>
      <p:sp>
        <p:nvSpPr>
          <p:cNvPr id="6" name="AutoShape 6"/>
          <p:cNvSpPr/>
          <p:nvPr/>
        </p:nvSpPr>
        <p:spPr>
          <a:xfrm>
            <a:off x="17259300" y="2194994"/>
            <a:ext cx="126000" cy="7207638"/>
          </a:xfrm>
          <a:prstGeom prst="rect">
            <a:avLst/>
          </a:prstGeom>
          <a:solidFill>
            <a:srgbClr val="0F2F61"/>
          </a:solidFill>
        </p:spPr>
      </p:sp>
      <p:sp>
        <p:nvSpPr>
          <p:cNvPr id="9" name="TextBox 9"/>
          <p:cNvSpPr txBox="1"/>
          <p:nvPr/>
        </p:nvSpPr>
        <p:spPr>
          <a:xfrm>
            <a:off x="8600236" y="832563"/>
            <a:ext cx="8434857" cy="12311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/>
            <a:r>
              <a:rPr lang="it-IT" sz="4000" spc="65" dirty="0">
                <a:solidFill>
                  <a:srgbClr val="0F2F61"/>
                </a:solidFill>
                <a:latin typeface="Cambria" pitchFamily="18" charset="0"/>
                <a:ea typeface="Cambria" pitchFamily="18" charset="0"/>
              </a:rPr>
              <a:t>Risultati stabili, ma con grandi differenze interne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76200" y="6570120"/>
            <a:ext cx="8458200" cy="3436432"/>
            <a:chOff x="-747227" y="-66675"/>
            <a:chExt cx="5826400" cy="4581913"/>
          </a:xfrm>
        </p:grpSpPr>
        <p:sp>
          <p:nvSpPr>
            <p:cNvPr id="14" name="TextBox 14"/>
            <p:cNvSpPr txBox="1"/>
            <p:nvPr/>
          </p:nvSpPr>
          <p:spPr>
            <a:xfrm>
              <a:off x="-747227" y="-66675"/>
              <a:ext cx="5826400" cy="718232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4620"/>
                </a:lnSpc>
              </a:pPr>
              <a:r>
                <a:rPr lang="it-IT" sz="3300" i="1" spc="495" dirty="0">
                  <a:solidFill>
                    <a:srgbClr val="04383F"/>
                  </a:solidFill>
                  <a:latin typeface="Cambria" pitchFamily="18" charset="0"/>
                  <a:ea typeface="Cambria" pitchFamily="18" charset="0"/>
                </a:rPr>
                <a:t>Reading</a:t>
              </a:r>
              <a:r>
                <a:rPr lang="it-IT" sz="3300" spc="495" dirty="0">
                  <a:solidFill>
                    <a:srgbClr val="04383F"/>
                  </a:solidFill>
                  <a:latin typeface="Cambria" pitchFamily="18" charset="0"/>
                  <a:ea typeface="Cambria" pitchFamily="18" charset="0"/>
                </a:rPr>
                <a:t> – grado 8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1079166"/>
              <a:ext cx="4678233" cy="343607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412"/>
                </a:lnSpc>
              </a:pPr>
              <a:r>
                <a:rPr lang="it-IT" sz="2400" spc="22" dirty="0">
                  <a:solidFill>
                    <a:srgbClr val="0F2F61"/>
                  </a:solidFill>
                  <a:latin typeface="Cambria" pitchFamily="18" charset="0"/>
                  <a:ea typeface="Cambria" pitchFamily="18" charset="0"/>
                </a:rPr>
                <a:t>La quota di studenti che raggiunge il target delle Indicazioni nazionali è molto diversa tra una zona e un’altra.</a:t>
              </a:r>
            </a:p>
            <a:p>
              <a:pPr algn="ctr">
                <a:lnSpc>
                  <a:spcPts val="3412"/>
                </a:lnSpc>
              </a:pPr>
              <a:r>
                <a:rPr lang="it-IT" sz="2400" spc="22" dirty="0">
                  <a:solidFill>
                    <a:srgbClr val="0F2F61"/>
                  </a:solidFill>
                  <a:latin typeface="Cambria" pitchFamily="18" charset="0"/>
                  <a:ea typeface="Cambria" pitchFamily="18" charset="0"/>
                </a:rPr>
                <a:t>A livello nazionale il </a:t>
              </a:r>
              <a:r>
                <a:rPr lang="it-IT" sz="2400" b="1" spc="22" dirty="0">
                  <a:solidFill>
                    <a:srgbClr val="0F2F61"/>
                  </a:solidFill>
                  <a:latin typeface="Cambria" pitchFamily="18" charset="0"/>
                  <a:ea typeface="Cambria" pitchFamily="18" charset="0"/>
                </a:rPr>
                <a:t>24%</a:t>
              </a:r>
              <a:r>
                <a:rPr lang="it-IT" sz="2400" spc="22" dirty="0">
                  <a:solidFill>
                    <a:srgbClr val="0F2F61"/>
                  </a:solidFill>
                  <a:latin typeface="Cambria" pitchFamily="18" charset="0"/>
                  <a:ea typeface="Cambria" pitchFamily="18" charset="0"/>
                </a:rPr>
                <a:t> degli studenti </a:t>
              </a:r>
              <a:r>
                <a:rPr lang="it-IT" sz="2400" b="1" spc="22" dirty="0">
                  <a:solidFill>
                    <a:srgbClr val="0F2F61"/>
                  </a:solidFill>
                  <a:latin typeface="Cambria" pitchFamily="18" charset="0"/>
                  <a:ea typeface="Cambria" pitchFamily="18" charset="0"/>
                </a:rPr>
                <a:t>non</a:t>
              </a:r>
              <a:r>
                <a:rPr lang="it-IT" sz="2400" spc="22" dirty="0">
                  <a:solidFill>
                    <a:srgbClr val="0F2F61"/>
                  </a:solidFill>
                  <a:latin typeface="Cambria" pitchFamily="18" charset="0"/>
                  <a:ea typeface="Cambria" pitchFamily="18" charset="0"/>
                </a:rPr>
                <a:t> raggiunge il traguardo previsto (in V primaria l’</a:t>
              </a:r>
              <a:r>
                <a:rPr lang="it-IT" sz="2400" b="1" spc="22" dirty="0">
                  <a:solidFill>
                    <a:srgbClr val="0F2F61"/>
                  </a:solidFill>
                  <a:latin typeface="Cambria" pitchFamily="18" charset="0"/>
                  <a:ea typeface="Cambria" pitchFamily="18" charset="0"/>
                </a:rPr>
                <a:t>8% </a:t>
              </a:r>
              <a:r>
                <a:rPr lang="it-IT" sz="2400" spc="22" dirty="0">
                  <a:solidFill>
                    <a:srgbClr val="0F2F61"/>
                  </a:solidFill>
                  <a:latin typeface="Cambria" pitchFamily="18" charset="0"/>
                  <a:ea typeface="Cambria" pitchFamily="18" charset="0"/>
                </a:rPr>
                <a:t>degli allievi non raggiunge il traguardo)</a:t>
              </a:r>
            </a:p>
          </p:txBody>
        </p:sp>
      </p:grpSp>
      <p:pic>
        <p:nvPicPr>
          <p:cNvPr id="19" name="Picture 19">
            <a:extLst>
              <a:ext uri="{FF2B5EF4-FFF2-40B4-BE49-F238E27FC236}">
                <a16:creationId xmlns:a16="http://schemas.microsoft.com/office/drawing/2014/main" id="{E92D0968-0884-497B-A7CD-3BCF82BBF2D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393142" y="267341"/>
            <a:ext cx="1694566" cy="1921165"/>
          </a:xfrm>
          <a:prstGeom prst="rect">
            <a:avLst/>
          </a:prstGeom>
        </p:spPr>
      </p:pic>
      <p:grpSp>
        <p:nvGrpSpPr>
          <p:cNvPr id="22" name="Group 13">
            <a:extLst>
              <a:ext uri="{FF2B5EF4-FFF2-40B4-BE49-F238E27FC236}">
                <a16:creationId xmlns:a16="http://schemas.microsoft.com/office/drawing/2014/main" id="{BE514ABA-17F9-3F4B-B4B1-B60E21FC47DD}"/>
              </a:ext>
            </a:extLst>
          </p:cNvPr>
          <p:cNvGrpSpPr/>
          <p:nvPr/>
        </p:nvGrpSpPr>
        <p:grpSpPr>
          <a:xfrm>
            <a:off x="8153400" y="6591300"/>
            <a:ext cx="8458200" cy="3436432"/>
            <a:chOff x="-747227" y="-66675"/>
            <a:chExt cx="5826400" cy="4581913"/>
          </a:xfrm>
        </p:grpSpPr>
        <p:sp>
          <p:nvSpPr>
            <p:cNvPr id="23" name="TextBox 14">
              <a:extLst>
                <a:ext uri="{FF2B5EF4-FFF2-40B4-BE49-F238E27FC236}">
                  <a16:creationId xmlns:a16="http://schemas.microsoft.com/office/drawing/2014/main" id="{CC112D02-B245-A04C-A2AB-F251BA73793B}"/>
                </a:ext>
              </a:extLst>
            </p:cNvPr>
            <p:cNvSpPr txBox="1"/>
            <p:nvPr/>
          </p:nvSpPr>
          <p:spPr>
            <a:xfrm>
              <a:off x="-747227" y="-66675"/>
              <a:ext cx="5826400" cy="718232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4620"/>
                </a:lnSpc>
              </a:pPr>
              <a:r>
                <a:rPr lang="it-IT" sz="3300" i="1" spc="495" dirty="0">
                  <a:solidFill>
                    <a:srgbClr val="04383F"/>
                  </a:solidFill>
                  <a:latin typeface="Cambria" pitchFamily="18" charset="0"/>
                  <a:ea typeface="Cambria" pitchFamily="18" charset="0"/>
                </a:rPr>
                <a:t>Listening</a:t>
              </a:r>
              <a:r>
                <a:rPr lang="it-IT" sz="3300" spc="495" dirty="0">
                  <a:solidFill>
                    <a:srgbClr val="04383F"/>
                  </a:solidFill>
                  <a:latin typeface="Cambria" pitchFamily="18" charset="0"/>
                  <a:ea typeface="Cambria" pitchFamily="18" charset="0"/>
                </a:rPr>
                <a:t> – grado 8</a:t>
              </a:r>
            </a:p>
          </p:txBody>
        </p:sp>
        <p:sp>
          <p:nvSpPr>
            <p:cNvPr id="24" name="TextBox 15">
              <a:extLst>
                <a:ext uri="{FF2B5EF4-FFF2-40B4-BE49-F238E27FC236}">
                  <a16:creationId xmlns:a16="http://schemas.microsoft.com/office/drawing/2014/main" id="{5EBB14ED-9668-1D49-8E95-8B62AB4FE5A5}"/>
                </a:ext>
              </a:extLst>
            </p:cNvPr>
            <p:cNvSpPr txBox="1"/>
            <p:nvPr/>
          </p:nvSpPr>
          <p:spPr>
            <a:xfrm>
              <a:off x="0" y="1079166"/>
              <a:ext cx="4678233" cy="343607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412"/>
                </a:lnSpc>
              </a:pPr>
              <a:r>
                <a:rPr lang="it-IT" sz="2400" spc="22" dirty="0">
                  <a:solidFill>
                    <a:srgbClr val="0F2F61"/>
                  </a:solidFill>
                  <a:latin typeface="Cambria" pitchFamily="18" charset="0"/>
                  <a:ea typeface="Cambria" pitchFamily="18" charset="0"/>
                </a:rPr>
                <a:t>La quota di studenti che raggiunge il target delle Indicazioni nazionali è molto diversa all’interno del Paese.</a:t>
              </a:r>
            </a:p>
            <a:p>
              <a:pPr algn="ctr">
                <a:lnSpc>
                  <a:spcPts val="3412"/>
                </a:lnSpc>
              </a:pPr>
              <a:r>
                <a:rPr lang="it-IT" sz="2400" spc="22" dirty="0">
                  <a:solidFill>
                    <a:srgbClr val="0F2F61"/>
                  </a:solidFill>
                  <a:latin typeface="Cambria" pitchFamily="18" charset="0"/>
                  <a:ea typeface="Cambria" pitchFamily="18" charset="0"/>
                </a:rPr>
                <a:t>A livello nazionale il </a:t>
              </a:r>
              <a:r>
                <a:rPr lang="it-IT" sz="2400" b="1" spc="22" dirty="0">
                  <a:solidFill>
                    <a:srgbClr val="0F2F61"/>
                  </a:solidFill>
                  <a:latin typeface="Cambria" pitchFamily="18" charset="0"/>
                  <a:ea typeface="Cambria" pitchFamily="18" charset="0"/>
                </a:rPr>
                <a:t>41%</a:t>
              </a:r>
              <a:r>
                <a:rPr lang="it-IT" sz="2400" spc="22" dirty="0">
                  <a:solidFill>
                    <a:srgbClr val="0F2F61"/>
                  </a:solidFill>
                  <a:latin typeface="Cambria" pitchFamily="18" charset="0"/>
                  <a:ea typeface="Cambria" pitchFamily="18" charset="0"/>
                </a:rPr>
                <a:t> degli studenti </a:t>
              </a:r>
              <a:r>
                <a:rPr lang="it-IT" sz="2400" b="1" spc="22" dirty="0">
                  <a:solidFill>
                    <a:srgbClr val="0F2F61"/>
                  </a:solidFill>
                  <a:latin typeface="Cambria" pitchFamily="18" charset="0"/>
                  <a:ea typeface="Cambria" pitchFamily="18" charset="0"/>
                </a:rPr>
                <a:t>non</a:t>
              </a:r>
              <a:r>
                <a:rPr lang="it-IT" sz="2400" spc="22" dirty="0">
                  <a:solidFill>
                    <a:srgbClr val="0F2F61"/>
                  </a:solidFill>
                  <a:latin typeface="Cambria" pitchFamily="18" charset="0"/>
                  <a:ea typeface="Cambria" pitchFamily="18" charset="0"/>
                </a:rPr>
                <a:t> raggiunge il traguardo previsto (in V primaria il </a:t>
              </a:r>
              <a:r>
                <a:rPr lang="it-IT" sz="2400" b="1" spc="22" dirty="0">
                  <a:solidFill>
                    <a:srgbClr val="0F2F61"/>
                  </a:solidFill>
                  <a:latin typeface="Cambria" pitchFamily="18" charset="0"/>
                  <a:ea typeface="Cambria" pitchFamily="18" charset="0"/>
                </a:rPr>
                <a:t>17% </a:t>
              </a:r>
              <a:r>
                <a:rPr lang="it-IT" sz="2400" spc="22" dirty="0">
                  <a:solidFill>
                    <a:srgbClr val="0F2F61"/>
                  </a:solidFill>
                  <a:latin typeface="Cambria" pitchFamily="18" charset="0"/>
                  <a:ea typeface="Cambria" pitchFamily="18" charset="0"/>
                </a:rPr>
                <a:t>degli allievi non raggiunge il traguardo)</a:t>
              </a:r>
            </a:p>
          </p:txBody>
        </p:sp>
      </p:grpSp>
      <p:pic>
        <p:nvPicPr>
          <p:cNvPr id="7" name="Immagine 6">
            <a:extLst>
              <a:ext uri="{FF2B5EF4-FFF2-40B4-BE49-F238E27FC236}">
                <a16:creationId xmlns:a16="http://schemas.microsoft.com/office/drawing/2014/main" id="{0E7E9848-CF03-474C-B588-8FD8BCFE7C1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0951" y="2298435"/>
            <a:ext cx="6184905" cy="4292865"/>
          </a:xfrm>
          <a:prstGeom prst="rect">
            <a:avLst/>
          </a:prstGeom>
        </p:spPr>
      </p:pic>
      <p:pic>
        <p:nvPicPr>
          <p:cNvPr id="10" name="Immagine 9">
            <a:extLst>
              <a:ext uri="{FF2B5EF4-FFF2-40B4-BE49-F238E27FC236}">
                <a16:creationId xmlns:a16="http://schemas.microsoft.com/office/drawing/2014/main" id="{30EF548C-EB0A-4E94-B9B5-F66483B100D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82100" y="2333601"/>
            <a:ext cx="6240956" cy="4292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952962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1DE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-38100"/>
            <a:ext cx="2389221" cy="2233094"/>
          </a:xfrm>
          <a:prstGeom prst="rect">
            <a:avLst/>
          </a:prstGeom>
          <a:solidFill>
            <a:srgbClr val="FDFDFD"/>
          </a:solidFill>
        </p:spPr>
      </p:sp>
      <p:sp>
        <p:nvSpPr>
          <p:cNvPr id="3" name="AutoShape 3"/>
          <p:cNvSpPr/>
          <p:nvPr/>
        </p:nvSpPr>
        <p:spPr>
          <a:xfrm>
            <a:off x="413030" y="1385410"/>
            <a:ext cx="9111970" cy="125413"/>
          </a:xfrm>
          <a:prstGeom prst="rect">
            <a:avLst/>
          </a:prstGeom>
          <a:solidFill>
            <a:srgbClr val="0F2F61"/>
          </a:solidFill>
        </p:spPr>
      </p:sp>
      <p:sp>
        <p:nvSpPr>
          <p:cNvPr id="5" name="AutoShape 5"/>
          <p:cNvSpPr/>
          <p:nvPr/>
        </p:nvSpPr>
        <p:spPr>
          <a:xfrm>
            <a:off x="16722966" y="7246702"/>
            <a:ext cx="1072668" cy="2578979"/>
          </a:xfrm>
          <a:prstGeom prst="rect">
            <a:avLst/>
          </a:prstGeom>
          <a:solidFill>
            <a:srgbClr val="FDFDFD"/>
          </a:solidFill>
        </p:spPr>
      </p:sp>
      <p:sp>
        <p:nvSpPr>
          <p:cNvPr id="6" name="AutoShape 6"/>
          <p:cNvSpPr/>
          <p:nvPr/>
        </p:nvSpPr>
        <p:spPr>
          <a:xfrm>
            <a:off x="17259300" y="2194994"/>
            <a:ext cx="126000" cy="7207638"/>
          </a:xfrm>
          <a:prstGeom prst="rect">
            <a:avLst/>
          </a:prstGeom>
          <a:solidFill>
            <a:srgbClr val="0F2F61"/>
          </a:solidFill>
        </p:spPr>
      </p:sp>
      <p:sp>
        <p:nvSpPr>
          <p:cNvPr id="9" name="TextBox 9"/>
          <p:cNvSpPr txBox="1"/>
          <p:nvPr/>
        </p:nvSpPr>
        <p:spPr>
          <a:xfrm>
            <a:off x="8600236" y="832563"/>
            <a:ext cx="8434857" cy="12311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/>
            <a:r>
              <a:rPr lang="it-IT" sz="4000" spc="65" dirty="0">
                <a:solidFill>
                  <a:srgbClr val="0F2F61"/>
                </a:solidFill>
                <a:latin typeface="Cambria" pitchFamily="18" charset="0"/>
                <a:ea typeface="Cambria" pitchFamily="18" charset="0"/>
              </a:rPr>
              <a:t>Risultati stabili, ma con grandi differenze interne</a:t>
            </a:r>
          </a:p>
        </p:txBody>
      </p:sp>
      <p:pic>
        <p:nvPicPr>
          <p:cNvPr id="19" name="Picture 19">
            <a:extLst>
              <a:ext uri="{FF2B5EF4-FFF2-40B4-BE49-F238E27FC236}">
                <a16:creationId xmlns:a16="http://schemas.microsoft.com/office/drawing/2014/main" id="{E92D0968-0884-497B-A7CD-3BCF82BBF2D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393142" y="267341"/>
            <a:ext cx="1694566" cy="1921165"/>
          </a:xfrm>
          <a:prstGeom prst="rect">
            <a:avLst/>
          </a:prstGeom>
        </p:spPr>
      </p:pic>
      <p:sp>
        <p:nvSpPr>
          <p:cNvPr id="20" name="CasellaDiTesto 19">
            <a:extLst>
              <a:ext uri="{FF2B5EF4-FFF2-40B4-BE49-F238E27FC236}">
                <a16:creationId xmlns:a16="http://schemas.microsoft.com/office/drawing/2014/main" id="{EF0FAAF6-C0A4-EE4A-A151-1BAD78DD4BE1}"/>
              </a:ext>
            </a:extLst>
          </p:cNvPr>
          <p:cNvSpPr txBox="1"/>
          <p:nvPr/>
        </p:nvSpPr>
        <p:spPr>
          <a:xfrm>
            <a:off x="1371600" y="5259169"/>
            <a:ext cx="6172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b="1" dirty="0"/>
              <a:t>I risultati di INGLESE-</a:t>
            </a:r>
            <a:r>
              <a:rPr lang="it-IT" sz="2000" b="1" i="1" dirty="0"/>
              <a:t>READING</a:t>
            </a:r>
            <a:r>
              <a:rPr lang="it-IT" sz="2000" b="1" dirty="0"/>
              <a:t> per livelli di competenza</a:t>
            </a:r>
          </a:p>
          <a:p>
            <a:pPr algn="ctr"/>
            <a:r>
              <a:rPr lang="it-IT" sz="1600" dirty="0"/>
              <a:t>Grado 8</a:t>
            </a:r>
          </a:p>
        </p:txBody>
      </p:sp>
      <p:sp>
        <p:nvSpPr>
          <p:cNvPr id="27" name="CasellaDiTesto 26">
            <a:extLst>
              <a:ext uri="{FF2B5EF4-FFF2-40B4-BE49-F238E27FC236}">
                <a16:creationId xmlns:a16="http://schemas.microsoft.com/office/drawing/2014/main" id="{5CDA7EC3-87DA-2746-AF4C-5D97CC2088F1}"/>
              </a:ext>
            </a:extLst>
          </p:cNvPr>
          <p:cNvSpPr txBox="1"/>
          <p:nvPr/>
        </p:nvSpPr>
        <p:spPr>
          <a:xfrm>
            <a:off x="9344684" y="2840847"/>
            <a:ext cx="6172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b="1" dirty="0"/>
              <a:t>I risultati di INGLESE-</a:t>
            </a:r>
            <a:r>
              <a:rPr lang="it-IT" sz="2000" b="1" i="1" dirty="0"/>
              <a:t>LISTENING</a:t>
            </a:r>
            <a:r>
              <a:rPr lang="it-IT" sz="2000" b="1" dirty="0"/>
              <a:t> per livelli di competenza</a:t>
            </a:r>
          </a:p>
          <a:p>
            <a:pPr algn="ctr"/>
            <a:r>
              <a:rPr lang="it-IT" sz="1600" dirty="0"/>
              <a:t>Grado 8</a:t>
            </a:r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E5C2920D-B99C-4C86-9588-FF571EA04E9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6014188"/>
            <a:ext cx="8369858" cy="4250051"/>
          </a:xfrm>
          <a:prstGeom prst="rect">
            <a:avLst/>
          </a:prstGeom>
        </p:spPr>
      </p:pic>
      <p:pic>
        <p:nvPicPr>
          <p:cNvPr id="10" name="Immagine 9">
            <a:extLst>
              <a:ext uri="{FF2B5EF4-FFF2-40B4-BE49-F238E27FC236}">
                <a16:creationId xmlns:a16="http://schemas.microsoft.com/office/drawing/2014/main" id="{FA0D1BAB-7CC1-41CB-8ED3-3BB44AF33D2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7690" y="3582992"/>
            <a:ext cx="8733970" cy="4363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389001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1DE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290964" y="3436026"/>
            <a:ext cx="13706072" cy="4702546"/>
            <a:chOff x="0" y="571740"/>
            <a:chExt cx="18274762" cy="4958713"/>
          </a:xfrm>
        </p:grpSpPr>
        <p:sp>
          <p:nvSpPr>
            <p:cNvPr id="3" name="TextBox 3"/>
            <p:cNvSpPr txBox="1"/>
            <p:nvPr/>
          </p:nvSpPr>
          <p:spPr>
            <a:xfrm>
              <a:off x="0" y="571740"/>
              <a:ext cx="18274762" cy="377672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9616"/>
                </a:lnSpc>
              </a:pPr>
              <a:r>
                <a:rPr lang="it-IT" sz="6725" spc="67">
                  <a:solidFill>
                    <a:srgbClr val="0F2F61"/>
                  </a:solidFill>
                  <a:latin typeface="Cambria" pitchFamily="18" charset="0"/>
                  <a:ea typeface="Cambria" pitchFamily="18" charset="0"/>
                </a:rPr>
                <a:t>Le prove INVALSI 2021 dell’ultimo anno della scuola secondaria di secondo grado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345931" y="4962435"/>
              <a:ext cx="17582899" cy="56801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620"/>
                </a:lnSpc>
              </a:pPr>
              <a:r>
                <a:rPr lang="it-IT" sz="3300" i="1" spc="495">
                  <a:solidFill>
                    <a:srgbClr val="0F2F61"/>
                  </a:solidFill>
                  <a:latin typeface="Cambria" pitchFamily="18" charset="0"/>
                  <a:ea typeface="Cambria" pitchFamily="18" charset="0"/>
                </a:rPr>
                <a:t>Grado 13</a:t>
              </a:r>
            </a:p>
          </p:txBody>
        </p:sp>
      </p:grpSp>
      <p:sp>
        <p:nvSpPr>
          <p:cNvPr id="5" name="AutoShape 5"/>
          <p:cNvSpPr/>
          <p:nvPr/>
        </p:nvSpPr>
        <p:spPr>
          <a:xfrm>
            <a:off x="16935778" y="3888"/>
            <a:ext cx="1352222" cy="1879548"/>
          </a:xfrm>
          <a:prstGeom prst="rect">
            <a:avLst/>
          </a:prstGeom>
          <a:solidFill>
            <a:srgbClr val="FDFDFD"/>
          </a:solidFill>
        </p:spPr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 rot="-10800000">
            <a:off x="16503582" y="1333501"/>
            <a:ext cx="1120203" cy="772940"/>
          </a:xfrm>
          <a:prstGeom prst="rect">
            <a:avLst/>
          </a:prstGeom>
        </p:spPr>
      </p:pic>
      <p:sp>
        <p:nvSpPr>
          <p:cNvPr id="7" name="AutoShape 7"/>
          <p:cNvSpPr/>
          <p:nvPr/>
        </p:nvSpPr>
        <p:spPr>
          <a:xfrm>
            <a:off x="8417722" y="604079"/>
            <a:ext cx="9870278" cy="126000"/>
          </a:xfrm>
          <a:prstGeom prst="rect">
            <a:avLst/>
          </a:prstGeom>
          <a:solidFill>
            <a:srgbClr val="0F2F61"/>
          </a:solidFill>
        </p:spPr>
      </p:sp>
      <p:sp>
        <p:nvSpPr>
          <p:cNvPr id="8" name="AutoShape 8"/>
          <p:cNvSpPr/>
          <p:nvPr/>
        </p:nvSpPr>
        <p:spPr>
          <a:xfrm>
            <a:off x="0" y="8281026"/>
            <a:ext cx="1457911" cy="1950007"/>
          </a:xfrm>
          <a:prstGeom prst="rect">
            <a:avLst/>
          </a:prstGeom>
          <a:solidFill>
            <a:srgbClr val="FDFDFD"/>
          </a:solidFill>
        </p:spPr>
      </p:sp>
      <p:pic>
        <p:nvPicPr>
          <p:cNvPr id="9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744387" y="8161900"/>
            <a:ext cx="1120203" cy="772940"/>
          </a:xfrm>
          <a:prstGeom prst="rect">
            <a:avLst/>
          </a:prstGeom>
        </p:spPr>
      </p:pic>
      <p:sp>
        <p:nvSpPr>
          <p:cNvPr id="10" name="AutoShape 10"/>
          <p:cNvSpPr/>
          <p:nvPr/>
        </p:nvSpPr>
        <p:spPr>
          <a:xfrm>
            <a:off x="0" y="9582038"/>
            <a:ext cx="9915386" cy="126000"/>
          </a:xfrm>
          <a:prstGeom prst="rect">
            <a:avLst/>
          </a:prstGeom>
          <a:solidFill>
            <a:srgbClr val="0F2F61"/>
          </a:solidFill>
        </p:spPr>
      </p:sp>
      <p:grpSp>
        <p:nvGrpSpPr>
          <p:cNvPr id="11" name="Group 11"/>
          <p:cNvGrpSpPr/>
          <p:nvPr/>
        </p:nvGrpSpPr>
        <p:grpSpPr>
          <a:xfrm rot="-6582049">
            <a:off x="15263805" y="5732916"/>
            <a:ext cx="1075468" cy="1075468"/>
            <a:chOff x="0" y="0"/>
            <a:chExt cx="6350000" cy="6350000"/>
          </a:xfrm>
        </p:grpSpPr>
        <p:sp>
          <p:nvSpPr>
            <p:cNvPr id="12" name="Freeform 12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FDFDFD"/>
            </a:solidFill>
          </p:spPr>
        </p:sp>
      </p:grpSp>
      <p:grpSp>
        <p:nvGrpSpPr>
          <p:cNvPr id="13" name="Group 13"/>
          <p:cNvGrpSpPr>
            <a:grpSpLocks noChangeAspect="1"/>
          </p:cNvGrpSpPr>
          <p:nvPr/>
        </p:nvGrpSpPr>
        <p:grpSpPr>
          <a:xfrm rot="-6582049">
            <a:off x="15082228" y="5668796"/>
            <a:ext cx="677655" cy="677655"/>
            <a:chOff x="-2540" y="-2540"/>
            <a:chExt cx="6355080" cy="6355080"/>
          </a:xfrm>
        </p:grpSpPr>
        <p:sp>
          <p:nvSpPr>
            <p:cNvPr id="14" name="Freeform 14"/>
            <p:cNvSpPr/>
            <p:nvPr/>
          </p:nvSpPr>
          <p:spPr>
            <a:xfrm>
              <a:off x="-2540" y="-2540"/>
              <a:ext cx="6355080" cy="6355080"/>
            </a:xfrm>
            <a:custGeom>
              <a:avLst/>
              <a:gdLst/>
              <a:ahLst/>
              <a:cxnLst/>
              <a:rect l="l" t="t" r="r" b="b"/>
              <a:pathLst>
                <a:path w="6355080" h="6355080">
                  <a:moveTo>
                    <a:pt x="3177540" y="6355080"/>
                  </a:moveTo>
                  <a:cubicBezTo>
                    <a:pt x="2329180" y="6355080"/>
                    <a:pt x="1530350" y="6024880"/>
                    <a:pt x="930910" y="5424170"/>
                  </a:cubicBezTo>
                  <a:cubicBezTo>
                    <a:pt x="330200" y="4824730"/>
                    <a:pt x="0" y="4025900"/>
                    <a:pt x="0" y="3177540"/>
                  </a:cubicBezTo>
                  <a:cubicBezTo>
                    <a:pt x="0" y="2329180"/>
                    <a:pt x="330200" y="1530350"/>
                    <a:pt x="930910" y="930910"/>
                  </a:cubicBezTo>
                  <a:cubicBezTo>
                    <a:pt x="1530350" y="330200"/>
                    <a:pt x="2329180" y="0"/>
                    <a:pt x="3177540" y="0"/>
                  </a:cubicBezTo>
                  <a:cubicBezTo>
                    <a:pt x="4025900" y="0"/>
                    <a:pt x="4824730" y="330200"/>
                    <a:pt x="5424170" y="930910"/>
                  </a:cubicBezTo>
                  <a:cubicBezTo>
                    <a:pt x="6024880" y="1531620"/>
                    <a:pt x="6355080" y="2329180"/>
                    <a:pt x="6355080" y="3177540"/>
                  </a:cubicBezTo>
                  <a:cubicBezTo>
                    <a:pt x="6355080" y="4025900"/>
                    <a:pt x="6024880" y="4824730"/>
                    <a:pt x="5424170" y="5424170"/>
                  </a:cubicBezTo>
                  <a:cubicBezTo>
                    <a:pt x="4824730" y="6024880"/>
                    <a:pt x="4025900" y="6355080"/>
                    <a:pt x="3177540" y="6355080"/>
                  </a:cubicBezTo>
                  <a:close/>
                  <a:moveTo>
                    <a:pt x="3177540" y="190500"/>
                  </a:moveTo>
                  <a:cubicBezTo>
                    <a:pt x="2379980" y="190500"/>
                    <a:pt x="1629410" y="501650"/>
                    <a:pt x="1065530" y="1065530"/>
                  </a:cubicBezTo>
                  <a:cubicBezTo>
                    <a:pt x="501650" y="1629410"/>
                    <a:pt x="190500" y="2379980"/>
                    <a:pt x="190500" y="3177540"/>
                  </a:cubicBezTo>
                  <a:cubicBezTo>
                    <a:pt x="190500" y="3975100"/>
                    <a:pt x="501650" y="4725670"/>
                    <a:pt x="1065530" y="5289550"/>
                  </a:cubicBezTo>
                  <a:cubicBezTo>
                    <a:pt x="1629410" y="5853430"/>
                    <a:pt x="2379980" y="6164580"/>
                    <a:pt x="3177540" y="6164580"/>
                  </a:cubicBezTo>
                  <a:cubicBezTo>
                    <a:pt x="3975100" y="6164580"/>
                    <a:pt x="4725670" y="5853430"/>
                    <a:pt x="5289550" y="5289550"/>
                  </a:cubicBezTo>
                  <a:cubicBezTo>
                    <a:pt x="5853430" y="4725670"/>
                    <a:pt x="6164580" y="3975100"/>
                    <a:pt x="6164580" y="3177540"/>
                  </a:cubicBezTo>
                  <a:cubicBezTo>
                    <a:pt x="6164580" y="2379980"/>
                    <a:pt x="5853430" y="1629410"/>
                    <a:pt x="5289550" y="1065530"/>
                  </a:cubicBezTo>
                  <a:cubicBezTo>
                    <a:pt x="4725670" y="501650"/>
                    <a:pt x="3975100" y="190500"/>
                    <a:pt x="3177540" y="190500"/>
                  </a:cubicBezTo>
                  <a:close/>
                </a:path>
              </a:pathLst>
            </a:custGeom>
            <a:solidFill>
              <a:srgbClr val="04383F"/>
            </a:solidFill>
          </p:spPr>
        </p:sp>
      </p:grpSp>
      <p:grpSp>
        <p:nvGrpSpPr>
          <p:cNvPr id="15" name="Group 15"/>
          <p:cNvGrpSpPr/>
          <p:nvPr/>
        </p:nvGrpSpPr>
        <p:grpSpPr>
          <a:xfrm rot="3994440">
            <a:off x="635435" y="957320"/>
            <a:ext cx="1075468" cy="1075468"/>
            <a:chOff x="0" y="0"/>
            <a:chExt cx="6350000" cy="6350000"/>
          </a:xfrm>
        </p:grpSpPr>
        <p:sp>
          <p:nvSpPr>
            <p:cNvPr id="16" name="Freeform 16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FDFDFD"/>
            </a:solidFill>
          </p:spPr>
        </p:sp>
      </p:grpSp>
      <p:grpSp>
        <p:nvGrpSpPr>
          <p:cNvPr id="17" name="Group 17"/>
          <p:cNvGrpSpPr>
            <a:grpSpLocks noChangeAspect="1"/>
          </p:cNvGrpSpPr>
          <p:nvPr/>
        </p:nvGrpSpPr>
        <p:grpSpPr>
          <a:xfrm rot="3994440">
            <a:off x="1231110" y="1393976"/>
            <a:ext cx="677655" cy="677655"/>
            <a:chOff x="-2540" y="-2540"/>
            <a:chExt cx="6355080" cy="6355080"/>
          </a:xfrm>
        </p:grpSpPr>
        <p:sp>
          <p:nvSpPr>
            <p:cNvPr id="18" name="Freeform 18"/>
            <p:cNvSpPr/>
            <p:nvPr/>
          </p:nvSpPr>
          <p:spPr>
            <a:xfrm>
              <a:off x="-2540" y="-2540"/>
              <a:ext cx="6355080" cy="6355080"/>
            </a:xfrm>
            <a:custGeom>
              <a:avLst/>
              <a:gdLst/>
              <a:ahLst/>
              <a:cxnLst/>
              <a:rect l="l" t="t" r="r" b="b"/>
              <a:pathLst>
                <a:path w="6355080" h="6355080">
                  <a:moveTo>
                    <a:pt x="3177540" y="6355080"/>
                  </a:moveTo>
                  <a:cubicBezTo>
                    <a:pt x="2329180" y="6355080"/>
                    <a:pt x="1530350" y="6024880"/>
                    <a:pt x="930910" y="5424170"/>
                  </a:cubicBezTo>
                  <a:cubicBezTo>
                    <a:pt x="330200" y="4824730"/>
                    <a:pt x="0" y="4025900"/>
                    <a:pt x="0" y="3177540"/>
                  </a:cubicBezTo>
                  <a:cubicBezTo>
                    <a:pt x="0" y="2329180"/>
                    <a:pt x="330200" y="1530350"/>
                    <a:pt x="930910" y="930910"/>
                  </a:cubicBezTo>
                  <a:cubicBezTo>
                    <a:pt x="1530350" y="330200"/>
                    <a:pt x="2329180" y="0"/>
                    <a:pt x="3177540" y="0"/>
                  </a:cubicBezTo>
                  <a:cubicBezTo>
                    <a:pt x="4025900" y="0"/>
                    <a:pt x="4824730" y="330200"/>
                    <a:pt x="5424170" y="930910"/>
                  </a:cubicBezTo>
                  <a:cubicBezTo>
                    <a:pt x="6024880" y="1531620"/>
                    <a:pt x="6355080" y="2329180"/>
                    <a:pt x="6355080" y="3177540"/>
                  </a:cubicBezTo>
                  <a:cubicBezTo>
                    <a:pt x="6355080" y="4025900"/>
                    <a:pt x="6024880" y="4824730"/>
                    <a:pt x="5424170" y="5424170"/>
                  </a:cubicBezTo>
                  <a:cubicBezTo>
                    <a:pt x="4824730" y="6024880"/>
                    <a:pt x="4025900" y="6355080"/>
                    <a:pt x="3177540" y="6355080"/>
                  </a:cubicBezTo>
                  <a:close/>
                  <a:moveTo>
                    <a:pt x="3177540" y="190500"/>
                  </a:moveTo>
                  <a:cubicBezTo>
                    <a:pt x="2379980" y="190500"/>
                    <a:pt x="1629410" y="501650"/>
                    <a:pt x="1065530" y="1065530"/>
                  </a:cubicBezTo>
                  <a:cubicBezTo>
                    <a:pt x="501650" y="1629410"/>
                    <a:pt x="190500" y="2379980"/>
                    <a:pt x="190500" y="3177540"/>
                  </a:cubicBezTo>
                  <a:cubicBezTo>
                    <a:pt x="190500" y="3975100"/>
                    <a:pt x="501650" y="4725670"/>
                    <a:pt x="1065530" y="5289550"/>
                  </a:cubicBezTo>
                  <a:cubicBezTo>
                    <a:pt x="1629410" y="5853430"/>
                    <a:pt x="2379980" y="6164580"/>
                    <a:pt x="3177540" y="6164580"/>
                  </a:cubicBezTo>
                  <a:cubicBezTo>
                    <a:pt x="3975100" y="6164580"/>
                    <a:pt x="4725670" y="5853430"/>
                    <a:pt x="5289550" y="5289550"/>
                  </a:cubicBezTo>
                  <a:cubicBezTo>
                    <a:pt x="5853430" y="4725670"/>
                    <a:pt x="6164580" y="3975100"/>
                    <a:pt x="6164580" y="3177540"/>
                  </a:cubicBezTo>
                  <a:cubicBezTo>
                    <a:pt x="6164580" y="2379980"/>
                    <a:pt x="5853430" y="1629410"/>
                    <a:pt x="5289550" y="1065530"/>
                  </a:cubicBezTo>
                  <a:cubicBezTo>
                    <a:pt x="4725670" y="501650"/>
                    <a:pt x="3975100" y="190500"/>
                    <a:pt x="3177540" y="190500"/>
                  </a:cubicBezTo>
                  <a:close/>
                </a:path>
              </a:pathLst>
            </a:custGeom>
            <a:solidFill>
              <a:srgbClr val="04383F"/>
            </a:solidFill>
          </p:spPr>
        </p:sp>
      </p:grpSp>
      <p:pic>
        <p:nvPicPr>
          <p:cNvPr id="19" name="Picture 19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15801539" y="7761756"/>
            <a:ext cx="1694566" cy="1921165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AutoShape 33"/>
          <p:cNvSpPr/>
          <p:nvPr/>
        </p:nvSpPr>
        <p:spPr>
          <a:xfrm>
            <a:off x="0" y="383607"/>
            <a:ext cx="9475500" cy="9903393"/>
          </a:xfrm>
          <a:prstGeom prst="rect">
            <a:avLst/>
          </a:prstGeom>
          <a:solidFill>
            <a:srgbClr val="FDFDFD"/>
          </a:solidFill>
        </p:spPr>
      </p:sp>
      <p:grpSp>
        <p:nvGrpSpPr>
          <p:cNvPr id="35" name="Group 35"/>
          <p:cNvGrpSpPr/>
          <p:nvPr/>
        </p:nvGrpSpPr>
        <p:grpSpPr>
          <a:xfrm>
            <a:off x="1022602" y="6011883"/>
            <a:ext cx="7914194" cy="3214765"/>
            <a:chOff x="-57064" y="-58945"/>
            <a:chExt cx="10552259" cy="4286353"/>
          </a:xfrm>
        </p:grpSpPr>
        <p:sp>
          <p:nvSpPr>
            <p:cNvPr id="36" name="TextBox 36"/>
            <p:cNvSpPr txBox="1"/>
            <p:nvPr/>
          </p:nvSpPr>
          <p:spPr>
            <a:xfrm>
              <a:off x="-1" y="-58945"/>
              <a:ext cx="10495196" cy="1680375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5180"/>
                </a:lnSpc>
              </a:pPr>
              <a:r>
                <a:rPr lang="en-US" sz="3200" spc="443" dirty="0">
                  <a:solidFill>
                    <a:srgbClr val="0F2F61"/>
                  </a:solidFill>
                  <a:latin typeface="Cambria" pitchFamily="18" charset="0"/>
                  <a:ea typeface="Cambria" pitchFamily="18" charset="0"/>
                </a:rPr>
                <a:t>CAMPIONE: 93,7% </a:t>
              </a:r>
            </a:p>
            <a:p>
              <a:pPr>
                <a:lnSpc>
                  <a:spcPts val="5180"/>
                </a:lnSpc>
              </a:pPr>
              <a:r>
                <a:rPr lang="en-US" sz="3200" spc="443" dirty="0">
                  <a:solidFill>
                    <a:srgbClr val="0F2F61"/>
                  </a:solidFill>
                  <a:latin typeface="Cambria" pitchFamily="18" charset="0"/>
                  <a:ea typeface="Cambria" pitchFamily="18" charset="0"/>
                </a:rPr>
                <a:t>POPOLAZIONE: 81,9% </a:t>
              </a:r>
            </a:p>
          </p:txBody>
        </p:sp>
        <p:sp>
          <p:nvSpPr>
            <p:cNvPr id="37" name="TextBox 37"/>
            <p:cNvSpPr txBox="1"/>
            <p:nvPr/>
          </p:nvSpPr>
          <p:spPr>
            <a:xfrm>
              <a:off x="-57064" y="2194628"/>
              <a:ext cx="10164648" cy="203278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4050"/>
                </a:lnSpc>
              </a:pPr>
              <a:r>
                <a:rPr lang="it-IT" sz="2700" spc="27">
                  <a:solidFill>
                    <a:srgbClr val="0F2F61"/>
                  </a:solidFill>
                  <a:latin typeface="Cambria" pitchFamily="18" charset="0"/>
                  <a:ea typeface="Cambria" pitchFamily="18" charset="0"/>
                </a:rPr>
                <a:t>La modalità online (CBT) ha consentito massima flessibilità e ha permesso di adattare il protocollo di somministrazione alle esigenze delle scuole.</a:t>
              </a:r>
            </a:p>
          </p:txBody>
        </p:sp>
      </p:grpSp>
      <p:sp>
        <p:nvSpPr>
          <p:cNvPr id="38" name="AutoShape 38"/>
          <p:cNvSpPr/>
          <p:nvPr/>
        </p:nvSpPr>
        <p:spPr>
          <a:xfrm>
            <a:off x="16812474" y="2677"/>
            <a:ext cx="1475526" cy="1636365"/>
          </a:xfrm>
          <a:prstGeom prst="rect">
            <a:avLst/>
          </a:prstGeom>
          <a:solidFill>
            <a:srgbClr val="FDFDFD"/>
          </a:solidFill>
        </p:spPr>
      </p:sp>
      <p:sp>
        <p:nvSpPr>
          <p:cNvPr id="39" name="AutoShape 39"/>
          <p:cNvSpPr/>
          <p:nvPr/>
        </p:nvSpPr>
        <p:spPr>
          <a:xfrm>
            <a:off x="7063275" y="625781"/>
            <a:ext cx="10869754" cy="125413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</p:sp>
      <p:pic>
        <p:nvPicPr>
          <p:cNvPr id="40" name="Picture 19">
            <a:extLst>
              <a:ext uri="{FF2B5EF4-FFF2-40B4-BE49-F238E27FC236}">
                <a16:creationId xmlns:a16="http://schemas.microsoft.com/office/drawing/2014/main" id="{7F214137-75E6-4666-A81E-D3709D829A4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908826" y="540425"/>
            <a:ext cx="1694566" cy="1921165"/>
          </a:xfrm>
          <a:prstGeom prst="rect">
            <a:avLst/>
          </a:prstGeom>
        </p:spPr>
      </p:pic>
      <p:sp>
        <p:nvSpPr>
          <p:cNvPr id="11" name="TextBox 34">
            <a:extLst>
              <a:ext uri="{FF2B5EF4-FFF2-40B4-BE49-F238E27FC236}">
                <a16:creationId xmlns:a16="http://schemas.microsoft.com/office/drawing/2014/main" id="{2586BD5D-CB5D-A74F-9355-BFFCEA12651D}"/>
              </a:ext>
            </a:extLst>
          </p:cNvPr>
          <p:cNvSpPr txBox="1"/>
          <p:nvPr/>
        </p:nvSpPr>
        <p:spPr>
          <a:xfrm>
            <a:off x="483899" y="3175608"/>
            <a:ext cx="8991601" cy="13542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6000" spc="825" dirty="0">
                <a:solidFill>
                  <a:srgbClr val="0F2F61"/>
                </a:solidFill>
                <a:latin typeface="Cambria" pitchFamily="18" charset="0"/>
                <a:ea typeface="Cambria" pitchFamily="18" charset="0"/>
              </a:rPr>
              <a:t>LA PARTECIPAZIONE</a:t>
            </a:r>
          </a:p>
          <a:p>
            <a:r>
              <a:rPr lang="en-US" sz="2800" spc="825" dirty="0">
                <a:solidFill>
                  <a:srgbClr val="0F2F61"/>
                </a:solidFill>
                <a:latin typeface="Cambria" pitchFamily="18" charset="0"/>
                <a:ea typeface="Cambria" pitchFamily="18" charset="0"/>
              </a:rPr>
              <a:t>Grado 13</a:t>
            </a:r>
          </a:p>
        </p:txBody>
      </p:sp>
      <p:graphicFrame>
        <p:nvGraphicFramePr>
          <p:cNvPr id="12" name="Grafico 11">
            <a:extLst>
              <a:ext uri="{FF2B5EF4-FFF2-40B4-BE49-F238E27FC236}">
                <a16:creationId xmlns:a16="http://schemas.microsoft.com/office/drawing/2014/main" id="{79035C2C-6E41-4E74-8186-251DF64D361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28835976"/>
              </p:ext>
            </p:extLst>
          </p:nvPr>
        </p:nvGraphicFramePr>
        <p:xfrm>
          <a:off x="9776469" y="2804074"/>
          <a:ext cx="8156560" cy="54841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8975583" y="879406"/>
            <a:ext cx="8283717" cy="10840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9295"/>
              </a:lnSpc>
            </a:pPr>
            <a:r>
              <a:rPr lang="en-US" sz="6500" spc="65" dirty="0">
                <a:solidFill>
                  <a:srgbClr val="FDFDFD"/>
                </a:solidFill>
                <a:latin typeface="Cambria" pitchFamily="18" charset="0"/>
                <a:ea typeface="Cambria" pitchFamily="18" charset="0"/>
              </a:rPr>
              <a:t>In </a:t>
            </a:r>
            <a:r>
              <a:rPr lang="en-US" sz="6500" spc="65" dirty="0" err="1">
                <a:solidFill>
                  <a:srgbClr val="FDFDFD"/>
                </a:solidFill>
                <a:latin typeface="Cambria" pitchFamily="18" charset="0"/>
                <a:ea typeface="Cambria" pitchFamily="18" charset="0"/>
              </a:rPr>
              <a:t>sintesi</a:t>
            </a:r>
            <a:endParaRPr lang="en-US" sz="6500" spc="65" dirty="0">
              <a:solidFill>
                <a:srgbClr val="FDFDFD"/>
              </a:solidFill>
              <a:latin typeface="Cambria" pitchFamily="18" charset="0"/>
              <a:ea typeface="Cambria" pitchFamily="18" charset="0"/>
            </a:endParaRPr>
          </a:p>
        </p:txBody>
      </p:sp>
      <p:sp>
        <p:nvSpPr>
          <p:cNvPr id="3" name="AutoShape 3"/>
          <p:cNvSpPr/>
          <p:nvPr/>
        </p:nvSpPr>
        <p:spPr>
          <a:xfrm>
            <a:off x="1028700" y="3549746"/>
            <a:ext cx="3886200" cy="5708554"/>
          </a:xfrm>
          <a:prstGeom prst="rect">
            <a:avLst/>
          </a:prstGeom>
          <a:solidFill>
            <a:srgbClr val="D1DEE4"/>
          </a:solidFill>
        </p:spPr>
      </p:sp>
      <p:grpSp>
        <p:nvGrpSpPr>
          <p:cNvPr id="4" name="Group 4"/>
          <p:cNvGrpSpPr/>
          <p:nvPr/>
        </p:nvGrpSpPr>
        <p:grpSpPr>
          <a:xfrm>
            <a:off x="1295400" y="4273698"/>
            <a:ext cx="3407129" cy="2850098"/>
            <a:chOff x="-232361" y="-66675"/>
            <a:chExt cx="4542838" cy="3800130"/>
          </a:xfrm>
        </p:grpSpPr>
        <p:sp>
          <p:nvSpPr>
            <p:cNvPr id="5" name="TextBox 5"/>
            <p:cNvSpPr txBox="1"/>
            <p:nvPr/>
          </p:nvSpPr>
          <p:spPr>
            <a:xfrm>
              <a:off x="0" y="-66675"/>
              <a:ext cx="4005677" cy="73900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4620"/>
                </a:lnSpc>
              </a:pPr>
              <a:r>
                <a:rPr lang="en-US" sz="3300" spc="495" dirty="0">
                  <a:solidFill>
                    <a:srgbClr val="04383F"/>
                  </a:solidFill>
                  <a:latin typeface="Cambria" pitchFamily="18" charset="0"/>
                  <a:ea typeface="Cambria" pitchFamily="18" charset="0"/>
                </a:rPr>
                <a:t>ITALIANO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-232361" y="2237320"/>
              <a:ext cx="4542838" cy="1496135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2962"/>
                </a:lnSpc>
              </a:pPr>
              <a:r>
                <a:rPr lang="it-IT" sz="2200" spc="19" dirty="0">
                  <a:solidFill>
                    <a:srgbClr val="04383F"/>
                  </a:solidFill>
                  <a:latin typeface="Cambria" pitchFamily="18" charset="0"/>
                  <a:ea typeface="Cambria" pitchFamily="18" charset="0"/>
                </a:rPr>
                <a:t>MEDIA 2021: </a:t>
              </a:r>
              <a:r>
                <a:rPr lang="it-IT" sz="2200" b="1" spc="19" dirty="0">
                  <a:solidFill>
                    <a:srgbClr val="04383F"/>
                  </a:solidFill>
                  <a:latin typeface="Cambria" pitchFamily="18" charset="0"/>
                  <a:ea typeface="Cambria" pitchFamily="18" charset="0"/>
                </a:rPr>
                <a:t>190</a:t>
              </a:r>
              <a:r>
                <a:rPr lang="it-IT" sz="2200" spc="19" dirty="0">
                  <a:solidFill>
                    <a:srgbClr val="04383F"/>
                  </a:solidFill>
                  <a:latin typeface="Cambria" pitchFamily="18" charset="0"/>
                  <a:ea typeface="Cambria" pitchFamily="18" charset="0"/>
                </a:rPr>
                <a:t> punti</a:t>
              </a:r>
            </a:p>
            <a:p>
              <a:pPr>
                <a:lnSpc>
                  <a:spcPts val="2962"/>
                </a:lnSpc>
              </a:pPr>
              <a:r>
                <a:rPr lang="it-IT" sz="2200" spc="19" dirty="0">
                  <a:solidFill>
                    <a:srgbClr val="04383F"/>
                  </a:solidFill>
                  <a:latin typeface="Cambria" pitchFamily="18" charset="0"/>
                  <a:ea typeface="Cambria" pitchFamily="18" charset="0"/>
                </a:rPr>
                <a:t>RISPETTO 2019: </a:t>
              </a:r>
              <a:r>
                <a:rPr lang="it-IT" sz="2200" b="1" spc="19" dirty="0">
                  <a:solidFill>
                    <a:srgbClr val="04383F"/>
                  </a:solidFill>
                  <a:latin typeface="Cambria" pitchFamily="18" charset="0"/>
                  <a:ea typeface="Cambria" pitchFamily="18" charset="0"/>
                </a:rPr>
                <a:t>- 10 </a:t>
              </a:r>
              <a:r>
                <a:rPr lang="it-IT" sz="2200" spc="19" dirty="0">
                  <a:solidFill>
                    <a:srgbClr val="04383F"/>
                  </a:solidFill>
                  <a:latin typeface="Cambria" pitchFamily="18" charset="0"/>
                  <a:ea typeface="Cambria" pitchFamily="18" charset="0"/>
                </a:rPr>
                <a:t>punti</a:t>
              </a:r>
            </a:p>
            <a:p>
              <a:pPr>
                <a:lnSpc>
                  <a:spcPts val="2962"/>
                </a:lnSpc>
              </a:pPr>
              <a:endParaRPr lang="it-IT" sz="2200" spc="19" dirty="0">
                <a:solidFill>
                  <a:srgbClr val="04383F"/>
                </a:solidFill>
                <a:latin typeface="Cambria" pitchFamily="18" charset="0"/>
                <a:ea typeface="Cambria" pitchFamily="18" charset="0"/>
              </a:endParaRPr>
            </a:p>
          </p:txBody>
        </p:sp>
      </p:grpSp>
      <p:sp>
        <p:nvSpPr>
          <p:cNvPr id="7" name="AutoShape 7"/>
          <p:cNvSpPr/>
          <p:nvPr/>
        </p:nvSpPr>
        <p:spPr>
          <a:xfrm>
            <a:off x="0" y="0"/>
            <a:ext cx="2438400" cy="2368186"/>
          </a:xfrm>
          <a:prstGeom prst="rect">
            <a:avLst/>
          </a:prstGeom>
          <a:solidFill>
            <a:srgbClr val="FDFDFD"/>
          </a:solidFill>
        </p:spPr>
      </p:sp>
      <p:sp>
        <p:nvSpPr>
          <p:cNvPr id="8" name="AutoShape 8"/>
          <p:cNvSpPr/>
          <p:nvPr/>
        </p:nvSpPr>
        <p:spPr>
          <a:xfrm>
            <a:off x="557616" y="1312039"/>
            <a:ext cx="7832625" cy="125413"/>
          </a:xfrm>
          <a:prstGeom prst="rect">
            <a:avLst/>
          </a:prstGeom>
          <a:solidFill>
            <a:srgbClr val="6790A4"/>
          </a:solidFill>
        </p:spPr>
      </p:sp>
      <p:sp>
        <p:nvSpPr>
          <p:cNvPr id="9" name="AutoShape 9"/>
          <p:cNvSpPr/>
          <p:nvPr/>
        </p:nvSpPr>
        <p:spPr>
          <a:xfrm>
            <a:off x="5143500" y="3549746"/>
            <a:ext cx="3886200" cy="5708554"/>
          </a:xfrm>
          <a:prstGeom prst="rect">
            <a:avLst/>
          </a:prstGeom>
          <a:solidFill>
            <a:srgbClr val="D1DEE4"/>
          </a:solidFill>
        </p:spPr>
      </p:sp>
      <p:grpSp>
        <p:nvGrpSpPr>
          <p:cNvPr id="10" name="Group 10"/>
          <p:cNvGrpSpPr/>
          <p:nvPr/>
        </p:nvGrpSpPr>
        <p:grpSpPr>
          <a:xfrm>
            <a:off x="5298721" y="4273698"/>
            <a:ext cx="3461458" cy="2445448"/>
            <a:chOff x="-381000" y="-66675"/>
            <a:chExt cx="4615277" cy="3260597"/>
          </a:xfrm>
        </p:grpSpPr>
        <p:sp>
          <p:nvSpPr>
            <p:cNvPr id="11" name="TextBox 11"/>
            <p:cNvSpPr txBox="1"/>
            <p:nvPr/>
          </p:nvSpPr>
          <p:spPr>
            <a:xfrm>
              <a:off x="0" y="-66675"/>
              <a:ext cx="4234277" cy="718232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4620"/>
                </a:lnSpc>
              </a:pPr>
              <a:r>
                <a:rPr lang="en-US" sz="3300" spc="495" dirty="0">
                  <a:solidFill>
                    <a:srgbClr val="04383F"/>
                  </a:solidFill>
                  <a:latin typeface="Cambria" pitchFamily="18" charset="0"/>
                  <a:ea typeface="Cambria" pitchFamily="18" charset="0"/>
                </a:rPr>
                <a:t>MATEMATICA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-381000" y="2210661"/>
              <a:ext cx="4386677" cy="983261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2962"/>
                </a:lnSpc>
              </a:pPr>
              <a:r>
                <a:rPr lang="it-IT" sz="2200" spc="19" dirty="0">
                  <a:solidFill>
                    <a:srgbClr val="04383F"/>
                  </a:solidFill>
                  <a:latin typeface="Cambria" pitchFamily="18" charset="0"/>
                  <a:ea typeface="Cambria" pitchFamily="18" charset="0"/>
                </a:rPr>
                <a:t>MEDIA 2021: </a:t>
              </a:r>
              <a:r>
                <a:rPr lang="it-IT" sz="2200" b="1" spc="19" dirty="0">
                  <a:solidFill>
                    <a:srgbClr val="04383F"/>
                  </a:solidFill>
                  <a:latin typeface="Cambria" pitchFamily="18" charset="0"/>
                  <a:ea typeface="Cambria" pitchFamily="18" charset="0"/>
                </a:rPr>
                <a:t>191</a:t>
              </a:r>
              <a:r>
                <a:rPr lang="it-IT" sz="2200" spc="19" dirty="0">
                  <a:solidFill>
                    <a:srgbClr val="04383F"/>
                  </a:solidFill>
                  <a:latin typeface="Cambria" pitchFamily="18" charset="0"/>
                  <a:ea typeface="Cambria" pitchFamily="18" charset="0"/>
                </a:rPr>
                <a:t> punti</a:t>
              </a:r>
            </a:p>
            <a:p>
              <a:pPr>
                <a:lnSpc>
                  <a:spcPts val="2962"/>
                </a:lnSpc>
              </a:pPr>
              <a:r>
                <a:rPr lang="it-IT" sz="2200" spc="19" dirty="0">
                  <a:solidFill>
                    <a:srgbClr val="04383F"/>
                  </a:solidFill>
                  <a:latin typeface="Cambria" pitchFamily="18" charset="0"/>
                  <a:ea typeface="Cambria" pitchFamily="18" charset="0"/>
                </a:rPr>
                <a:t>RISPETTO 2019: </a:t>
              </a:r>
              <a:r>
                <a:rPr lang="it-IT" sz="2200" b="1" spc="19" dirty="0">
                  <a:solidFill>
                    <a:srgbClr val="04383F"/>
                  </a:solidFill>
                  <a:latin typeface="Cambria" pitchFamily="18" charset="0"/>
                  <a:ea typeface="Cambria" pitchFamily="18" charset="0"/>
                </a:rPr>
                <a:t>- 9 </a:t>
              </a:r>
              <a:r>
                <a:rPr lang="it-IT" sz="2200" spc="19" dirty="0">
                  <a:solidFill>
                    <a:srgbClr val="04383F"/>
                  </a:solidFill>
                  <a:latin typeface="Cambria" pitchFamily="18" charset="0"/>
                  <a:ea typeface="Cambria" pitchFamily="18" charset="0"/>
                </a:rPr>
                <a:t>punti</a:t>
              </a:r>
            </a:p>
          </p:txBody>
        </p:sp>
      </p:grpSp>
      <p:sp>
        <p:nvSpPr>
          <p:cNvPr id="13" name="AutoShape 13"/>
          <p:cNvSpPr/>
          <p:nvPr/>
        </p:nvSpPr>
        <p:spPr>
          <a:xfrm>
            <a:off x="9258300" y="3549746"/>
            <a:ext cx="3886200" cy="5708554"/>
          </a:xfrm>
          <a:prstGeom prst="rect">
            <a:avLst/>
          </a:prstGeom>
          <a:solidFill>
            <a:srgbClr val="D1DEE4"/>
          </a:solidFill>
        </p:spPr>
      </p:sp>
      <p:grpSp>
        <p:nvGrpSpPr>
          <p:cNvPr id="14" name="Group 14"/>
          <p:cNvGrpSpPr/>
          <p:nvPr/>
        </p:nvGrpSpPr>
        <p:grpSpPr>
          <a:xfrm>
            <a:off x="9642121" y="4280842"/>
            <a:ext cx="3290008" cy="2461957"/>
            <a:chOff x="0" y="-57150"/>
            <a:chExt cx="4386677" cy="3282611"/>
          </a:xfrm>
        </p:grpSpPr>
        <p:sp>
          <p:nvSpPr>
            <p:cNvPr id="15" name="TextBox 15"/>
            <p:cNvSpPr txBox="1"/>
            <p:nvPr/>
          </p:nvSpPr>
          <p:spPr>
            <a:xfrm>
              <a:off x="0" y="-57150"/>
              <a:ext cx="4158077" cy="135515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r>
                <a:rPr lang="en-US" sz="3300" spc="438" dirty="0">
                  <a:solidFill>
                    <a:srgbClr val="04383F"/>
                  </a:solidFill>
                  <a:latin typeface="Cambria" pitchFamily="18" charset="0"/>
                  <a:ea typeface="Cambria" pitchFamily="18" charset="0"/>
                </a:rPr>
                <a:t>INGLESE</a:t>
              </a:r>
            </a:p>
            <a:p>
              <a:r>
                <a:rPr lang="en-US" sz="3300" i="1" spc="438" dirty="0">
                  <a:solidFill>
                    <a:srgbClr val="04383F"/>
                  </a:solidFill>
                  <a:latin typeface="Cambria" pitchFamily="18" charset="0"/>
                  <a:ea typeface="Cambria" pitchFamily="18" charset="0"/>
                </a:rPr>
                <a:t>READING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2242199"/>
              <a:ext cx="4386677" cy="983262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2962"/>
                </a:lnSpc>
              </a:pPr>
              <a:r>
                <a:rPr lang="it-IT" sz="2200" spc="19" dirty="0">
                  <a:solidFill>
                    <a:srgbClr val="04383F"/>
                  </a:solidFill>
                  <a:latin typeface="Cambria" pitchFamily="18" charset="0"/>
                  <a:ea typeface="Cambria" pitchFamily="18" charset="0"/>
                </a:rPr>
                <a:t>MEDIA 2021: </a:t>
              </a:r>
              <a:r>
                <a:rPr lang="it-IT" sz="2200" b="1" spc="19" dirty="0">
                  <a:solidFill>
                    <a:srgbClr val="04383F"/>
                  </a:solidFill>
                  <a:latin typeface="Cambria" pitchFamily="18" charset="0"/>
                  <a:ea typeface="Cambria" pitchFamily="18" charset="0"/>
                </a:rPr>
                <a:t>198</a:t>
              </a:r>
              <a:r>
                <a:rPr lang="it-IT" sz="2200" spc="19" dirty="0">
                  <a:solidFill>
                    <a:srgbClr val="04383F"/>
                  </a:solidFill>
                  <a:latin typeface="Cambria" pitchFamily="18" charset="0"/>
                  <a:ea typeface="Cambria" pitchFamily="18" charset="0"/>
                </a:rPr>
                <a:t> punti</a:t>
              </a:r>
            </a:p>
            <a:p>
              <a:pPr>
                <a:lnSpc>
                  <a:spcPts val="2962"/>
                </a:lnSpc>
              </a:pPr>
              <a:r>
                <a:rPr lang="it-IT" sz="2200" spc="19" dirty="0">
                  <a:solidFill>
                    <a:srgbClr val="04383F"/>
                  </a:solidFill>
                  <a:latin typeface="Cambria" pitchFamily="18" charset="0"/>
                  <a:ea typeface="Cambria" pitchFamily="18" charset="0"/>
                </a:rPr>
                <a:t>RISPETTO 2019: </a:t>
              </a:r>
              <a:r>
                <a:rPr lang="it-IT" sz="2200" b="1" spc="19" dirty="0">
                  <a:solidFill>
                    <a:srgbClr val="04383F"/>
                  </a:solidFill>
                  <a:latin typeface="Cambria" pitchFamily="18" charset="0"/>
                  <a:ea typeface="Cambria" pitchFamily="18" charset="0"/>
                </a:rPr>
                <a:t>non </a:t>
              </a:r>
              <a:r>
                <a:rPr lang="it-IT" sz="2200" b="1" spc="19" dirty="0" err="1">
                  <a:solidFill>
                    <a:srgbClr val="04383F"/>
                  </a:solidFill>
                  <a:latin typeface="Cambria" pitchFamily="18" charset="0"/>
                  <a:ea typeface="Cambria" pitchFamily="18" charset="0"/>
                </a:rPr>
                <a:t>sign</a:t>
              </a:r>
              <a:r>
                <a:rPr lang="it-IT" sz="2200" b="1" spc="19" dirty="0">
                  <a:solidFill>
                    <a:srgbClr val="04383F"/>
                  </a:solidFill>
                  <a:latin typeface="Cambria" pitchFamily="18" charset="0"/>
                  <a:ea typeface="Cambria" pitchFamily="18" charset="0"/>
                </a:rPr>
                <a:t>.</a:t>
              </a:r>
              <a:endParaRPr lang="it-IT" sz="2200" spc="19" dirty="0">
                <a:solidFill>
                  <a:srgbClr val="04383F"/>
                </a:solidFill>
                <a:latin typeface="Cambria" pitchFamily="18" charset="0"/>
                <a:ea typeface="Cambria" pitchFamily="18" charset="0"/>
              </a:endParaRPr>
            </a:p>
          </p:txBody>
        </p:sp>
      </p:grpSp>
      <p:sp>
        <p:nvSpPr>
          <p:cNvPr id="17" name="AutoShape 17"/>
          <p:cNvSpPr/>
          <p:nvPr/>
        </p:nvSpPr>
        <p:spPr>
          <a:xfrm>
            <a:off x="13373100" y="3549746"/>
            <a:ext cx="3886200" cy="5708554"/>
          </a:xfrm>
          <a:prstGeom prst="rect">
            <a:avLst/>
          </a:prstGeom>
          <a:solidFill>
            <a:srgbClr val="D1DEE4"/>
          </a:solidFill>
        </p:spPr>
      </p:sp>
      <p:grpSp>
        <p:nvGrpSpPr>
          <p:cNvPr id="18" name="Group 18"/>
          <p:cNvGrpSpPr/>
          <p:nvPr/>
        </p:nvGrpSpPr>
        <p:grpSpPr>
          <a:xfrm>
            <a:off x="13528321" y="4287985"/>
            <a:ext cx="3290008" cy="2835815"/>
            <a:chOff x="-381000" y="-47625"/>
            <a:chExt cx="4386677" cy="3781085"/>
          </a:xfrm>
        </p:grpSpPr>
        <p:sp>
          <p:nvSpPr>
            <p:cNvPr id="19" name="TextBox 19"/>
            <p:cNvSpPr txBox="1"/>
            <p:nvPr/>
          </p:nvSpPr>
          <p:spPr>
            <a:xfrm>
              <a:off x="0" y="-47625"/>
              <a:ext cx="4005677" cy="106011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3149"/>
                </a:lnSpc>
              </a:pPr>
              <a:r>
                <a:rPr lang="en-US" sz="3300" spc="438" dirty="0">
                  <a:solidFill>
                    <a:srgbClr val="04383F"/>
                  </a:solidFill>
                  <a:latin typeface="Cambria" pitchFamily="18" charset="0"/>
                  <a:ea typeface="Cambria" pitchFamily="18" charset="0"/>
                </a:rPr>
                <a:t>INGLESE</a:t>
              </a:r>
            </a:p>
            <a:p>
              <a:pPr>
                <a:lnSpc>
                  <a:spcPts val="3149"/>
                </a:lnSpc>
              </a:pPr>
              <a:r>
                <a:rPr lang="en-US" sz="3300" i="1" spc="337" dirty="0">
                  <a:solidFill>
                    <a:srgbClr val="04383F"/>
                  </a:solidFill>
                  <a:latin typeface="Cambria" pitchFamily="18" charset="0"/>
                  <a:ea typeface="Cambria" pitchFamily="18" charset="0"/>
                </a:rPr>
                <a:t>LISTENING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-381000" y="2237325"/>
              <a:ext cx="4386677" cy="1496135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2962"/>
                </a:lnSpc>
              </a:pPr>
              <a:r>
                <a:rPr lang="it-IT" sz="2200" spc="19" dirty="0">
                  <a:solidFill>
                    <a:srgbClr val="04383F"/>
                  </a:solidFill>
                  <a:latin typeface="Cambria" pitchFamily="18" charset="0"/>
                  <a:ea typeface="Cambria" pitchFamily="18" charset="0"/>
                </a:rPr>
                <a:t>MEDIA 2021: </a:t>
              </a:r>
              <a:r>
                <a:rPr lang="it-IT" sz="2200" b="1" spc="19" dirty="0">
                  <a:solidFill>
                    <a:srgbClr val="04383F"/>
                  </a:solidFill>
                  <a:latin typeface="Cambria" pitchFamily="18" charset="0"/>
                  <a:ea typeface="Cambria" pitchFamily="18" charset="0"/>
                </a:rPr>
                <a:t>202</a:t>
              </a:r>
              <a:r>
                <a:rPr lang="it-IT" sz="2200" spc="19" dirty="0">
                  <a:solidFill>
                    <a:srgbClr val="04383F"/>
                  </a:solidFill>
                  <a:latin typeface="Cambria" pitchFamily="18" charset="0"/>
                  <a:ea typeface="Cambria" pitchFamily="18" charset="0"/>
                </a:rPr>
                <a:t> punti</a:t>
              </a:r>
            </a:p>
            <a:p>
              <a:pPr>
                <a:lnSpc>
                  <a:spcPts val="2962"/>
                </a:lnSpc>
              </a:pPr>
              <a:r>
                <a:rPr lang="it-IT" sz="2200" spc="19" dirty="0">
                  <a:solidFill>
                    <a:srgbClr val="04383F"/>
                  </a:solidFill>
                  <a:latin typeface="Cambria" pitchFamily="18" charset="0"/>
                  <a:ea typeface="Cambria" pitchFamily="18" charset="0"/>
                </a:rPr>
                <a:t>RISPETTO 2019: </a:t>
              </a:r>
              <a:r>
                <a:rPr lang="it-IT" sz="2200" b="1" spc="19" dirty="0">
                  <a:solidFill>
                    <a:srgbClr val="04383F"/>
                  </a:solidFill>
                  <a:latin typeface="Cambria" pitchFamily="18" charset="0"/>
                  <a:ea typeface="Cambria" pitchFamily="18" charset="0"/>
                </a:rPr>
                <a:t>non </a:t>
              </a:r>
              <a:r>
                <a:rPr lang="it-IT" sz="2200" b="1" spc="19" dirty="0" err="1">
                  <a:solidFill>
                    <a:srgbClr val="04383F"/>
                  </a:solidFill>
                  <a:latin typeface="Cambria" pitchFamily="18" charset="0"/>
                  <a:ea typeface="Cambria" pitchFamily="18" charset="0"/>
                </a:rPr>
                <a:t>sign</a:t>
              </a:r>
              <a:r>
                <a:rPr lang="it-IT" sz="2200" b="1" spc="19" dirty="0">
                  <a:solidFill>
                    <a:srgbClr val="04383F"/>
                  </a:solidFill>
                  <a:latin typeface="Cambria" pitchFamily="18" charset="0"/>
                  <a:ea typeface="Cambria" pitchFamily="18" charset="0"/>
                </a:rPr>
                <a:t>.</a:t>
              </a:r>
              <a:endParaRPr lang="it-IT" sz="2200" spc="19" dirty="0">
                <a:solidFill>
                  <a:srgbClr val="04383F"/>
                </a:solidFill>
                <a:latin typeface="Cambria" pitchFamily="18" charset="0"/>
                <a:ea typeface="Cambria" pitchFamily="18" charset="0"/>
              </a:endParaRPr>
            </a:p>
            <a:p>
              <a:pPr>
                <a:lnSpc>
                  <a:spcPts val="2962"/>
                </a:lnSpc>
              </a:pPr>
              <a:endParaRPr lang="it-IT" sz="2200" spc="19" dirty="0">
                <a:solidFill>
                  <a:srgbClr val="04383F"/>
                </a:solidFill>
                <a:latin typeface="Cambria" pitchFamily="18" charset="0"/>
                <a:ea typeface="Cambria" pitchFamily="18" charset="0"/>
              </a:endParaRPr>
            </a:p>
          </p:txBody>
        </p:sp>
      </p:grpSp>
      <p:sp>
        <p:nvSpPr>
          <p:cNvPr id="21" name="AutoShape 21"/>
          <p:cNvSpPr/>
          <p:nvPr/>
        </p:nvSpPr>
        <p:spPr>
          <a:xfrm>
            <a:off x="1028700" y="8997525"/>
            <a:ext cx="3886200" cy="260775"/>
          </a:xfrm>
          <a:prstGeom prst="rect">
            <a:avLst/>
          </a:prstGeom>
          <a:solidFill>
            <a:srgbClr val="FDFDFD"/>
          </a:solidFill>
        </p:spPr>
      </p:sp>
      <p:sp>
        <p:nvSpPr>
          <p:cNvPr id="22" name="AutoShape 22"/>
          <p:cNvSpPr/>
          <p:nvPr/>
        </p:nvSpPr>
        <p:spPr>
          <a:xfrm>
            <a:off x="5143500" y="8997525"/>
            <a:ext cx="3886200" cy="260775"/>
          </a:xfrm>
          <a:prstGeom prst="rect">
            <a:avLst/>
          </a:prstGeom>
          <a:solidFill>
            <a:srgbClr val="FDFDFD"/>
          </a:solidFill>
        </p:spPr>
      </p:sp>
      <p:sp>
        <p:nvSpPr>
          <p:cNvPr id="23" name="AutoShape 23"/>
          <p:cNvSpPr/>
          <p:nvPr/>
        </p:nvSpPr>
        <p:spPr>
          <a:xfrm>
            <a:off x="9258300" y="8997525"/>
            <a:ext cx="3886200" cy="260775"/>
          </a:xfrm>
          <a:prstGeom prst="rect">
            <a:avLst/>
          </a:prstGeom>
          <a:solidFill>
            <a:srgbClr val="FDFDFD"/>
          </a:solidFill>
        </p:spPr>
      </p:sp>
      <p:sp>
        <p:nvSpPr>
          <p:cNvPr id="24" name="AutoShape 24"/>
          <p:cNvSpPr/>
          <p:nvPr/>
        </p:nvSpPr>
        <p:spPr>
          <a:xfrm>
            <a:off x="13373100" y="8997525"/>
            <a:ext cx="3886200" cy="260775"/>
          </a:xfrm>
          <a:prstGeom prst="rect">
            <a:avLst/>
          </a:prstGeom>
          <a:solidFill>
            <a:srgbClr val="FDFDFD"/>
          </a:solidFill>
        </p:spPr>
      </p:sp>
      <p:pic>
        <p:nvPicPr>
          <p:cNvPr id="25" name="Picture 19">
            <a:extLst>
              <a:ext uri="{FF2B5EF4-FFF2-40B4-BE49-F238E27FC236}">
                <a16:creationId xmlns:a16="http://schemas.microsoft.com/office/drawing/2014/main" id="{03905ECA-CF60-4260-9A0C-33744F21FB1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341622" y="174335"/>
            <a:ext cx="1694566" cy="1921165"/>
          </a:xfrm>
          <a:prstGeom prst="rect">
            <a:avLst/>
          </a:prstGeom>
        </p:spPr>
      </p:pic>
      <p:sp>
        <p:nvSpPr>
          <p:cNvPr id="26" name="CasellaDiTesto 25">
            <a:extLst>
              <a:ext uri="{FF2B5EF4-FFF2-40B4-BE49-F238E27FC236}">
                <a16:creationId xmlns:a16="http://schemas.microsoft.com/office/drawing/2014/main" id="{F7FE9679-473F-4833-8E88-FA56B5A01EDD}"/>
              </a:ext>
            </a:extLst>
          </p:cNvPr>
          <p:cNvSpPr txBox="1"/>
          <p:nvPr/>
        </p:nvSpPr>
        <p:spPr>
          <a:xfrm>
            <a:off x="557616" y="9486900"/>
            <a:ext cx="34047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dirty="0">
                <a:solidFill>
                  <a:schemeClr val="bg1"/>
                </a:solidFill>
                <a:latin typeface="Cambria" panose="02040503050406030204" pitchFamily="18" charset="0"/>
              </a:rPr>
              <a:t>Grado 13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8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5915608" y="1943100"/>
            <a:ext cx="12344400" cy="8229600"/>
          </a:xfrm>
          <a:prstGeom prst="rect">
            <a:avLst/>
          </a:prstGeom>
        </p:spPr>
      </p:pic>
      <p:sp>
        <p:nvSpPr>
          <p:cNvPr id="2" name="AutoShape 2"/>
          <p:cNvSpPr/>
          <p:nvPr/>
        </p:nvSpPr>
        <p:spPr>
          <a:xfrm>
            <a:off x="15925801" y="1626"/>
            <a:ext cx="2362200" cy="2627273"/>
          </a:xfrm>
          <a:prstGeom prst="rect">
            <a:avLst/>
          </a:prstGeom>
          <a:solidFill>
            <a:srgbClr val="FDFDFD"/>
          </a:solidFill>
        </p:spPr>
      </p:sp>
      <p:sp>
        <p:nvSpPr>
          <p:cNvPr id="3" name="AutoShape 3"/>
          <p:cNvSpPr/>
          <p:nvPr/>
        </p:nvSpPr>
        <p:spPr>
          <a:xfrm>
            <a:off x="2209800" y="869315"/>
            <a:ext cx="13716001" cy="126000"/>
          </a:xfrm>
          <a:prstGeom prst="rect">
            <a:avLst/>
          </a:prstGeom>
          <a:solidFill>
            <a:srgbClr val="6790A4"/>
          </a:solidFill>
        </p:spPr>
      </p:sp>
      <p:grpSp>
        <p:nvGrpSpPr>
          <p:cNvPr id="4" name="Group 4"/>
          <p:cNvGrpSpPr/>
          <p:nvPr/>
        </p:nvGrpSpPr>
        <p:grpSpPr>
          <a:xfrm rot="3994440">
            <a:off x="765337" y="616379"/>
            <a:ext cx="1075468" cy="1075468"/>
            <a:chOff x="0" y="0"/>
            <a:chExt cx="6350000" cy="6350000"/>
          </a:xfrm>
        </p:grpSpPr>
        <p:sp>
          <p:nvSpPr>
            <p:cNvPr id="5" name="Freeform 5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FDFDFD"/>
            </a:solidFill>
          </p:spPr>
        </p:sp>
      </p:grpSp>
      <p:grpSp>
        <p:nvGrpSpPr>
          <p:cNvPr id="6" name="Group 6"/>
          <p:cNvGrpSpPr>
            <a:grpSpLocks noChangeAspect="1"/>
          </p:cNvGrpSpPr>
          <p:nvPr/>
        </p:nvGrpSpPr>
        <p:grpSpPr>
          <a:xfrm rot="3994440">
            <a:off x="1361012" y="1053035"/>
            <a:ext cx="677655" cy="677655"/>
            <a:chOff x="-2540" y="-2540"/>
            <a:chExt cx="6355080" cy="6355080"/>
          </a:xfrm>
        </p:grpSpPr>
        <p:sp>
          <p:nvSpPr>
            <p:cNvPr id="7" name="Freeform 7"/>
            <p:cNvSpPr/>
            <p:nvPr/>
          </p:nvSpPr>
          <p:spPr>
            <a:xfrm>
              <a:off x="-2540" y="-2540"/>
              <a:ext cx="6355080" cy="6355080"/>
            </a:xfrm>
            <a:custGeom>
              <a:avLst/>
              <a:gdLst/>
              <a:ahLst/>
              <a:cxnLst/>
              <a:rect l="l" t="t" r="r" b="b"/>
              <a:pathLst>
                <a:path w="6355080" h="6355080">
                  <a:moveTo>
                    <a:pt x="3177540" y="6355080"/>
                  </a:moveTo>
                  <a:cubicBezTo>
                    <a:pt x="2329180" y="6355080"/>
                    <a:pt x="1530350" y="6024880"/>
                    <a:pt x="930910" y="5424170"/>
                  </a:cubicBezTo>
                  <a:cubicBezTo>
                    <a:pt x="330200" y="4824730"/>
                    <a:pt x="0" y="4025900"/>
                    <a:pt x="0" y="3177540"/>
                  </a:cubicBezTo>
                  <a:cubicBezTo>
                    <a:pt x="0" y="2329180"/>
                    <a:pt x="330200" y="1530350"/>
                    <a:pt x="930910" y="930910"/>
                  </a:cubicBezTo>
                  <a:cubicBezTo>
                    <a:pt x="1530350" y="330200"/>
                    <a:pt x="2329180" y="0"/>
                    <a:pt x="3177540" y="0"/>
                  </a:cubicBezTo>
                  <a:cubicBezTo>
                    <a:pt x="4025900" y="0"/>
                    <a:pt x="4824730" y="330200"/>
                    <a:pt x="5424170" y="930910"/>
                  </a:cubicBezTo>
                  <a:cubicBezTo>
                    <a:pt x="6024880" y="1531620"/>
                    <a:pt x="6355080" y="2329180"/>
                    <a:pt x="6355080" y="3177540"/>
                  </a:cubicBezTo>
                  <a:cubicBezTo>
                    <a:pt x="6355080" y="4025900"/>
                    <a:pt x="6024880" y="4824730"/>
                    <a:pt x="5424170" y="5424170"/>
                  </a:cubicBezTo>
                  <a:cubicBezTo>
                    <a:pt x="4824730" y="6024880"/>
                    <a:pt x="4025900" y="6355080"/>
                    <a:pt x="3177540" y="6355080"/>
                  </a:cubicBezTo>
                  <a:close/>
                  <a:moveTo>
                    <a:pt x="3177540" y="190500"/>
                  </a:moveTo>
                  <a:cubicBezTo>
                    <a:pt x="2379980" y="190500"/>
                    <a:pt x="1629410" y="501650"/>
                    <a:pt x="1065530" y="1065530"/>
                  </a:cubicBezTo>
                  <a:cubicBezTo>
                    <a:pt x="501650" y="1629410"/>
                    <a:pt x="190500" y="2379980"/>
                    <a:pt x="190500" y="3177540"/>
                  </a:cubicBezTo>
                  <a:cubicBezTo>
                    <a:pt x="190500" y="3975100"/>
                    <a:pt x="501650" y="4725670"/>
                    <a:pt x="1065530" y="5289550"/>
                  </a:cubicBezTo>
                  <a:cubicBezTo>
                    <a:pt x="1629410" y="5853430"/>
                    <a:pt x="2379980" y="6164580"/>
                    <a:pt x="3177540" y="6164580"/>
                  </a:cubicBezTo>
                  <a:cubicBezTo>
                    <a:pt x="3975100" y="6164580"/>
                    <a:pt x="4725670" y="5853430"/>
                    <a:pt x="5289550" y="5289550"/>
                  </a:cubicBezTo>
                  <a:cubicBezTo>
                    <a:pt x="5853430" y="4725670"/>
                    <a:pt x="6164580" y="3975100"/>
                    <a:pt x="6164580" y="3177540"/>
                  </a:cubicBezTo>
                  <a:cubicBezTo>
                    <a:pt x="6164580" y="2379980"/>
                    <a:pt x="5853430" y="1629410"/>
                    <a:pt x="5289550" y="1065530"/>
                  </a:cubicBezTo>
                  <a:cubicBezTo>
                    <a:pt x="4725670" y="501650"/>
                    <a:pt x="3975100" y="190500"/>
                    <a:pt x="3177540" y="190500"/>
                  </a:cubicBezTo>
                  <a:close/>
                </a:path>
              </a:pathLst>
            </a:custGeom>
            <a:solidFill>
              <a:srgbClr val="165995"/>
            </a:solidFill>
            <a:ln>
              <a:solidFill>
                <a:srgbClr val="6790A4"/>
              </a:solidFill>
            </a:ln>
          </p:spPr>
        </p:sp>
      </p:grpSp>
      <p:sp>
        <p:nvSpPr>
          <p:cNvPr id="9" name="TextBox 9"/>
          <p:cNvSpPr txBox="1"/>
          <p:nvPr/>
        </p:nvSpPr>
        <p:spPr>
          <a:xfrm>
            <a:off x="457200" y="5676900"/>
            <a:ext cx="4701590" cy="227664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9295"/>
              </a:lnSpc>
            </a:pPr>
            <a:r>
              <a:rPr lang="en-US" sz="6500" spc="65" dirty="0">
                <a:solidFill>
                  <a:srgbClr val="FDFDFD"/>
                </a:solidFill>
                <a:latin typeface="Cambria" pitchFamily="18" charset="0"/>
              </a:rPr>
              <a:t>DENTRO I RISULTATI</a:t>
            </a:r>
          </a:p>
        </p:txBody>
      </p:sp>
      <p:pic>
        <p:nvPicPr>
          <p:cNvPr id="10" name="Picture 19">
            <a:extLst>
              <a:ext uri="{FF2B5EF4-FFF2-40B4-BE49-F238E27FC236}">
                <a16:creationId xmlns:a16="http://schemas.microsoft.com/office/drawing/2014/main" id="{31D2779C-41AF-4F9E-BD8E-D9176AB60BA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16288634" y="250535"/>
            <a:ext cx="1694566" cy="1921165"/>
          </a:xfrm>
          <a:prstGeom prst="rect">
            <a:avLst/>
          </a:prstGeom>
        </p:spPr>
      </p:pic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1170E197-EBC5-4CDE-AA26-F8E1928866E1}"/>
              </a:ext>
            </a:extLst>
          </p:cNvPr>
          <p:cNvSpPr txBox="1"/>
          <p:nvPr/>
        </p:nvSpPr>
        <p:spPr>
          <a:xfrm>
            <a:off x="557616" y="9486900"/>
            <a:ext cx="34047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dirty="0">
                <a:solidFill>
                  <a:schemeClr val="bg1"/>
                </a:solidFill>
                <a:latin typeface="Cambria" panose="02040503050406030204" pitchFamily="18" charset="0"/>
              </a:rPr>
              <a:t>Grado 13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1DE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AutoShape 9"/>
          <p:cNvSpPr/>
          <p:nvPr/>
        </p:nvSpPr>
        <p:spPr>
          <a:xfrm>
            <a:off x="17041467" y="0"/>
            <a:ext cx="1246533" cy="1941473"/>
          </a:xfrm>
          <a:prstGeom prst="rect">
            <a:avLst/>
          </a:prstGeom>
          <a:solidFill>
            <a:srgbClr val="FDFDFD"/>
          </a:solidFill>
        </p:spPr>
      </p:sp>
      <p:grpSp>
        <p:nvGrpSpPr>
          <p:cNvPr id="10" name="Group 10"/>
          <p:cNvGrpSpPr/>
          <p:nvPr/>
        </p:nvGrpSpPr>
        <p:grpSpPr>
          <a:xfrm rot="3994440">
            <a:off x="765337" y="616379"/>
            <a:ext cx="1075468" cy="1075468"/>
            <a:chOff x="0" y="0"/>
            <a:chExt cx="6350000" cy="6350000"/>
          </a:xfrm>
        </p:grpSpPr>
        <p:sp>
          <p:nvSpPr>
            <p:cNvPr id="11" name="Freeform 11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FDFDFD"/>
            </a:solidFill>
          </p:spPr>
        </p:sp>
      </p:grpSp>
      <p:grpSp>
        <p:nvGrpSpPr>
          <p:cNvPr id="12" name="Group 12"/>
          <p:cNvGrpSpPr>
            <a:grpSpLocks noChangeAspect="1"/>
          </p:cNvGrpSpPr>
          <p:nvPr/>
        </p:nvGrpSpPr>
        <p:grpSpPr>
          <a:xfrm rot="3994440">
            <a:off x="1361012" y="1053035"/>
            <a:ext cx="677655" cy="677655"/>
            <a:chOff x="-2540" y="-2540"/>
            <a:chExt cx="6355080" cy="6355080"/>
          </a:xfrm>
        </p:grpSpPr>
        <p:sp>
          <p:nvSpPr>
            <p:cNvPr id="13" name="Freeform 13"/>
            <p:cNvSpPr/>
            <p:nvPr/>
          </p:nvSpPr>
          <p:spPr>
            <a:xfrm>
              <a:off x="-2540" y="-2540"/>
              <a:ext cx="6355080" cy="6355080"/>
            </a:xfrm>
            <a:custGeom>
              <a:avLst/>
              <a:gdLst/>
              <a:ahLst/>
              <a:cxnLst/>
              <a:rect l="l" t="t" r="r" b="b"/>
              <a:pathLst>
                <a:path w="6355080" h="6355080">
                  <a:moveTo>
                    <a:pt x="3177540" y="6355080"/>
                  </a:moveTo>
                  <a:cubicBezTo>
                    <a:pt x="2329180" y="6355080"/>
                    <a:pt x="1530350" y="6024880"/>
                    <a:pt x="930910" y="5424170"/>
                  </a:cubicBezTo>
                  <a:cubicBezTo>
                    <a:pt x="330200" y="4824730"/>
                    <a:pt x="0" y="4025900"/>
                    <a:pt x="0" y="3177540"/>
                  </a:cubicBezTo>
                  <a:cubicBezTo>
                    <a:pt x="0" y="2329180"/>
                    <a:pt x="330200" y="1530350"/>
                    <a:pt x="930910" y="930910"/>
                  </a:cubicBezTo>
                  <a:cubicBezTo>
                    <a:pt x="1530350" y="330200"/>
                    <a:pt x="2329180" y="0"/>
                    <a:pt x="3177540" y="0"/>
                  </a:cubicBezTo>
                  <a:cubicBezTo>
                    <a:pt x="4025900" y="0"/>
                    <a:pt x="4824730" y="330200"/>
                    <a:pt x="5424170" y="930910"/>
                  </a:cubicBezTo>
                  <a:cubicBezTo>
                    <a:pt x="6024880" y="1531620"/>
                    <a:pt x="6355080" y="2329180"/>
                    <a:pt x="6355080" y="3177540"/>
                  </a:cubicBezTo>
                  <a:cubicBezTo>
                    <a:pt x="6355080" y="4025900"/>
                    <a:pt x="6024880" y="4824730"/>
                    <a:pt x="5424170" y="5424170"/>
                  </a:cubicBezTo>
                  <a:cubicBezTo>
                    <a:pt x="4824730" y="6024880"/>
                    <a:pt x="4025900" y="6355080"/>
                    <a:pt x="3177540" y="6355080"/>
                  </a:cubicBezTo>
                  <a:close/>
                  <a:moveTo>
                    <a:pt x="3177540" y="190500"/>
                  </a:moveTo>
                  <a:cubicBezTo>
                    <a:pt x="2379980" y="190500"/>
                    <a:pt x="1629410" y="501650"/>
                    <a:pt x="1065530" y="1065530"/>
                  </a:cubicBezTo>
                  <a:cubicBezTo>
                    <a:pt x="501650" y="1629410"/>
                    <a:pt x="190500" y="2379980"/>
                    <a:pt x="190500" y="3177540"/>
                  </a:cubicBezTo>
                  <a:cubicBezTo>
                    <a:pt x="190500" y="3975100"/>
                    <a:pt x="501650" y="4725670"/>
                    <a:pt x="1065530" y="5289550"/>
                  </a:cubicBezTo>
                  <a:cubicBezTo>
                    <a:pt x="1629410" y="5853430"/>
                    <a:pt x="2379980" y="6164580"/>
                    <a:pt x="3177540" y="6164580"/>
                  </a:cubicBezTo>
                  <a:cubicBezTo>
                    <a:pt x="3975100" y="6164580"/>
                    <a:pt x="4725670" y="5853430"/>
                    <a:pt x="5289550" y="5289550"/>
                  </a:cubicBezTo>
                  <a:cubicBezTo>
                    <a:pt x="5853430" y="4725670"/>
                    <a:pt x="6164580" y="3975100"/>
                    <a:pt x="6164580" y="3177540"/>
                  </a:cubicBezTo>
                  <a:cubicBezTo>
                    <a:pt x="6164580" y="2379980"/>
                    <a:pt x="5853430" y="1629410"/>
                    <a:pt x="5289550" y="1065530"/>
                  </a:cubicBezTo>
                  <a:cubicBezTo>
                    <a:pt x="4725670" y="501650"/>
                    <a:pt x="3975100" y="190500"/>
                    <a:pt x="3177540" y="190500"/>
                  </a:cubicBezTo>
                  <a:close/>
                </a:path>
              </a:pathLst>
            </a:custGeom>
            <a:solidFill>
              <a:srgbClr val="165995"/>
            </a:solidFill>
          </p:spPr>
        </p:sp>
      </p:grpSp>
      <p:grpSp>
        <p:nvGrpSpPr>
          <p:cNvPr id="14" name="Group 14"/>
          <p:cNvGrpSpPr/>
          <p:nvPr/>
        </p:nvGrpSpPr>
        <p:grpSpPr>
          <a:xfrm rot="-6805559">
            <a:off x="16593670" y="8720566"/>
            <a:ext cx="1075468" cy="1075468"/>
            <a:chOff x="0" y="0"/>
            <a:chExt cx="6350000" cy="6350000"/>
          </a:xfrm>
        </p:grpSpPr>
        <p:sp>
          <p:nvSpPr>
            <p:cNvPr id="15" name="Freeform 15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FDFDFD"/>
            </a:solidFill>
          </p:spPr>
        </p:sp>
      </p:grpSp>
      <p:grpSp>
        <p:nvGrpSpPr>
          <p:cNvPr id="16" name="Group 16"/>
          <p:cNvGrpSpPr>
            <a:grpSpLocks noChangeAspect="1"/>
          </p:cNvGrpSpPr>
          <p:nvPr/>
        </p:nvGrpSpPr>
        <p:grpSpPr>
          <a:xfrm rot="-6805559">
            <a:off x="16395808" y="8681722"/>
            <a:ext cx="677655" cy="677655"/>
            <a:chOff x="-2540" y="-2540"/>
            <a:chExt cx="6355080" cy="6355080"/>
          </a:xfrm>
        </p:grpSpPr>
        <p:sp>
          <p:nvSpPr>
            <p:cNvPr id="17" name="Freeform 17"/>
            <p:cNvSpPr/>
            <p:nvPr/>
          </p:nvSpPr>
          <p:spPr>
            <a:xfrm>
              <a:off x="-2540" y="-2540"/>
              <a:ext cx="6355080" cy="6355080"/>
            </a:xfrm>
            <a:custGeom>
              <a:avLst/>
              <a:gdLst/>
              <a:ahLst/>
              <a:cxnLst/>
              <a:rect l="l" t="t" r="r" b="b"/>
              <a:pathLst>
                <a:path w="6355080" h="6355080">
                  <a:moveTo>
                    <a:pt x="3177540" y="6355080"/>
                  </a:moveTo>
                  <a:cubicBezTo>
                    <a:pt x="2329180" y="6355080"/>
                    <a:pt x="1530350" y="6024880"/>
                    <a:pt x="930910" y="5424170"/>
                  </a:cubicBezTo>
                  <a:cubicBezTo>
                    <a:pt x="330200" y="4824730"/>
                    <a:pt x="0" y="4025900"/>
                    <a:pt x="0" y="3177540"/>
                  </a:cubicBezTo>
                  <a:cubicBezTo>
                    <a:pt x="0" y="2329180"/>
                    <a:pt x="330200" y="1530350"/>
                    <a:pt x="930910" y="930910"/>
                  </a:cubicBezTo>
                  <a:cubicBezTo>
                    <a:pt x="1530350" y="330200"/>
                    <a:pt x="2329180" y="0"/>
                    <a:pt x="3177540" y="0"/>
                  </a:cubicBezTo>
                  <a:cubicBezTo>
                    <a:pt x="4025900" y="0"/>
                    <a:pt x="4824730" y="330200"/>
                    <a:pt x="5424170" y="930910"/>
                  </a:cubicBezTo>
                  <a:cubicBezTo>
                    <a:pt x="6024880" y="1531620"/>
                    <a:pt x="6355080" y="2329180"/>
                    <a:pt x="6355080" y="3177540"/>
                  </a:cubicBezTo>
                  <a:cubicBezTo>
                    <a:pt x="6355080" y="4025900"/>
                    <a:pt x="6024880" y="4824730"/>
                    <a:pt x="5424170" y="5424170"/>
                  </a:cubicBezTo>
                  <a:cubicBezTo>
                    <a:pt x="4824730" y="6024880"/>
                    <a:pt x="4025900" y="6355080"/>
                    <a:pt x="3177540" y="6355080"/>
                  </a:cubicBezTo>
                  <a:close/>
                  <a:moveTo>
                    <a:pt x="3177540" y="190500"/>
                  </a:moveTo>
                  <a:cubicBezTo>
                    <a:pt x="2379980" y="190500"/>
                    <a:pt x="1629410" y="501650"/>
                    <a:pt x="1065530" y="1065530"/>
                  </a:cubicBezTo>
                  <a:cubicBezTo>
                    <a:pt x="501650" y="1629410"/>
                    <a:pt x="190500" y="2379980"/>
                    <a:pt x="190500" y="3177540"/>
                  </a:cubicBezTo>
                  <a:cubicBezTo>
                    <a:pt x="190500" y="3975100"/>
                    <a:pt x="501650" y="4725670"/>
                    <a:pt x="1065530" y="5289550"/>
                  </a:cubicBezTo>
                  <a:cubicBezTo>
                    <a:pt x="1629410" y="5853430"/>
                    <a:pt x="2379980" y="6164580"/>
                    <a:pt x="3177540" y="6164580"/>
                  </a:cubicBezTo>
                  <a:cubicBezTo>
                    <a:pt x="3975100" y="6164580"/>
                    <a:pt x="4725670" y="5853430"/>
                    <a:pt x="5289550" y="5289550"/>
                  </a:cubicBezTo>
                  <a:cubicBezTo>
                    <a:pt x="5853430" y="4725670"/>
                    <a:pt x="6164580" y="3975100"/>
                    <a:pt x="6164580" y="3177540"/>
                  </a:cubicBezTo>
                  <a:cubicBezTo>
                    <a:pt x="6164580" y="2379980"/>
                    <a:pt x="5853430" y="1629410"/>
                    <a:pt x="5289550" y="1065530"/>
                  </a:cubicBezTo>
                  <a:cubicBezTo>
                    <a:pt x="4725670" y="501650"/>
                    <a:pt x="3975100" y="190500"/>
                    <a:pt x="3177540" y="190500"/>
                  </a:cubicBezTo>
                  <a:close/>
                </a:path>
              </a:pathLst>
            </a:custGeom>
            <a:solidFill>
              <a:srgbClr val="165995"/>
            </a:solidFill>
          </p:spPr>
        </p:sp>
      </p:grpSp>
      <p:sp>
        <p:nvSpPr>
          <p:cNvPr id="18" name="AutoShape 18"/>
          <p:cNvSpPr/>
          <p:nvPr/>
        </p:nvSpPr>
        <p:spPr>
          <a:xfrm>
            <a:off x="0" y="8383627"/>
            <a:ext cx="1246533" cy="1941473"/>
          </a:xfrm>
          <a:prstGeom prst="rect">
            <a:avLst/>
          </a:prstGeom>
          <a:solidFill>
            <a:srgbClr val="FDFDFD"/>
          </a:solidFill>
        </p:spPr>
      </p:sp>
      <p:sp>
        <p:nvSpPr>
          <p:cNvPr id="19" name="AutoShape 19"/>
          <p:cNvSpPr/>
          <p:nvPr/>
        </p:nvSpPr>
        <p:spPr>
          <a:xfrm>
            <a:off x="358491" y="9294812"/>
            <a:ext cx="5508909" cy="115888"/>
          </a:xfrm>
          <a:prstGeom prst="rect">
            <a:avLst/>
          </a:prstGeom>
          <a:solidFill>
            <a:srgbClr val="6790A4"/>
          </a:solidFill>
        </p:spPr>
      </p:sp>
      <p:sp>
        <p:nvSpPr>
          <p:cNvPr id="20" name="AutoShape 20"/>
          <p:cNvSpPr/>
          <p:nvPr/>
        </p:nvSpPr>
        <p:spPr>
          <a:xfrm>
            <a:off x="12169491" y="647700"/>
            <a:ext cx="5508909" cy="115888"/>
          </a:xfrm>
          <a:prstGeom prst="rect">
            <a:avLst/>
          </a:prstGeom>
          <a:solidFill>
            <a:srgbClr val="6790A4"/>
          </a:solidFill>
        </p:spPr>
      </p:sp>
      <p:pic>
        <p:nvPicPr>
          <p:cNvPr id="21" name="Picture 19">
            <a:extLst>
              <a:ext uri="{FF2B5EF4-FFF2-40B4-BE49-F238E27FC236}">
                <a16:creationId xmlns:a16="http://schemas.microsoft.com/office/drawing/2014/main" id="{8B5CA520-9361-4B24-833E-01B6D936B7C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6425163" y="193530"/>
            <a:ext cx="1694566" cy="1921165"/>
          </a:xfrm>
          <a:prstGeom prst="rect">
            <a:avLst/>
          </a:prstGeom>
        </p:spPr>
      </p:pic>
      <p:grpSp>
        <p:nvGrpSpPr>
          <p:cNvPr id="22" name="Group 6">
            <a:extLst>
              <a:ext uri="{FF2B5EF4-FFF2-40B4-BE49-F238E27FC236}">
                <a16:creationId xmlns:a16="http://schemas.microsoft.com/office/drawing/2014/main" id="{78E18C51-54CB-4CDD-B05F-C12CA140D0BE}"/>
              </a:ext>
            </a:extLst>
          </p:cNvPr>
          <p:cNvGrpSpPr/>
          <p:nvPr/>
        </p:nvGrpSpPr>
        <p:grpSpPr>
          <a:xfrm>
            <a:off x="596829" y="1775191"/>
            <a:ext cx="7096712" cy="6492509"/>
            <a:chOff x="-575828" y="-387263"/>
            <a:chExt cx="9462283" cy="8656675"/>
          </a:xfrm>
        </p:grpSpPr>
        <p:sp>
          <p:nvSpPr>
            <p:cNvPr id="23" name="TextBox 7">
              <a:extLst>
                <a:ext uri="{FF2B5EF4-FFF2-40B4-BE49-F238E27FC236}">
                  <a16:creationId xmlns:a16="http://schemas.microsoft.com/office/drawing/2014/main" id="{7BF34CF8-79EF-4452-8ADF-E8C065808426}"/>
                </a:ext>
              </a:extLst>
            </p:cNvPr>
            <p:cNvSpPr txBox="1"/>
            <p:nvPr/>
          </p:nvSpPr>
          <p:spPr>
            <a:xfrm>
              <a:off x="0" y="-387263"/>
              <a:ext cx="7322714" cy="134147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4130"/>
                </a:lnSpc>
              </a:pPr>
              <a:r>
                <a:rPr lang="it-IT" sz="3200" b="1" spc="354" dirty="0">
                  <a:solidFill>
                    <a:srgbClr val="0F2F61"/>
                  </a:solidFill>
                  <a:latin typeface="Cambria" pitchFamily="18" charset="0"/>
                  <a:ea typeface="Cambria" pitchFamily="18" charset="0"/>
                </a:rPr>
                <a:t>I risultati di ITALIANO del grado 13 nel 2021</a:t>
              </a:r>
            </a:p>
          </p:txBody>
        </p:sp>
        <p:sp>
          <p:nvSpPr>
            <p:cNvPr id="24" name="TextBox 8">
              <a:extLst>
                <a:ext uri="{FF2B5EF4-FFF2-40B4-BE49-F238E27FC236}">
                  <a16:creationId xmlns:a16="http://schemas.microsoft.com/office/drawing/2014/main" id="{9503103C-4758-4E29-B577-153826A74090}"/>
                </a:ext>
              </a:extLst>
            </p:cNvPr>
            <p:cNvSpPr txBox="1"/>
            <p:nvPr/>
          </p:nvSpPr>
          <p:spPr>
            <a:xfrm>
              <a:off x="-575828" y="1420190"/>
              <a:ext cx="9462283" cy="6849222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457200" indent="-457200">
                <a:lnSpc>
                  <a:spcPts val="4500"/>
                </a:lnSpc>
                <a:buFont typeface="Wingdings" pitchFamily="2" charset="2"/>
                <a:buChar char="Ø"/>
              </a:pPr>
              <a:r>
                <a:rPr lang="it-IT" sz="3000" spc="30" dirty="0">
                  <a:solidFill>
                    <a:srgbClr val="0F2F61"/>
                  </a:solidFill>
                  <a:latin typeface="Cambria" pitchFamily="18" charset="0"/>
                  <a:ea typeface="Cambria" pitchFamily="18" charset="0"/>
                </a:rPr>
                <a:t>Calo generalizzato in tutto il Paese</a:t>
              </a:r>
            </a:p>
            <a:p>
              <a:pPr marL="457200" indent="-457200">
                <a:lnSpc>
                  <a:spcPts val="4500"/>
                </a:lnSpc>
                <a:buFont typeface="Wingdings" pitchFamily="2" charset="2"/>
                <a:buChar char="Ø"/>
              </a:pPr>
              <a:r>
                <a:rPr lang="it-IT" sz="3000" spc="30" dirty="0">
                  <a:solidFill>
                    <a:srgbClr val="0F2F61"/>
                  </a:solidFill>
                  <a:latin typeface="Cambria" pitchFamily="18" charset="0"/>
                  <a:ea typeface="Cambria" pitchFamily="18" charset="0"/>
                </a:rPr>
                <a:t>Solo la </a:t>
              </a:r>
              <a:r>
                <a:rPr lang="it-IT" sz="3000" spc="30" dirty="0" err="1">
                  <a:solidFill>
                    <a:srgbClr val="0F2F61"/>
                  </a:solidFill>
                  <a:latin typeface="Cambria" pitchFamily="18" charset="0"/>
                  <a:ea typeface="Cambria" pitchFamily="18" charset="0"/>
                </a:rPr>
                <a:t>Prov</a:t>
              </a:r>
              <a:r>
                <a:rPr lang="it-IT" sz="3000" spc="30" dirty="0">
                  <a:solidFill>
                    <a:srgbClr val="0F2F61"/>
                  </a:solidFill>
                  <a:latin typeface="Cambria" pitchFamily="18" charset="0"/>
                  <a:ea typeface="Cambria" pitchFamily="18" charset="0"/>
                </a:rPr>
                <a:t>. Aut. di Trento rimane sopra alla media del 2019</a:t>
              </a:r>
            </a:p>
            <a:p>
              <a:pPr marL="457200" indent="-457200">
                <a:lnSpc>
                  <a:spcPts val="4500"/>
                </a:lnSpc>
                <a:buFont typeface="Wingdings" pitchFamily="2" charset="2"/>
                <a:buChar char="Ø"/>
              </a:pPr>
              <a:r>
                <a:rPr lang="it-IT" sz="3000" spc="30" dirty="0">
                  <a:solidFill>
                    <a:srgbClr val="0F2F61"/>
                  </a:solidFill>
                  <a:latin typeface="Cambria" pitchFamily="18" charset="0"/>
                  <a:ea typeface="Cambria" pitchFamily="18" charset="0"/>
                </a:rPr>
                <a:t>La quota degli studenti che non raggiunge il livello minimo passa dal </a:t>
              </a:r>
              <a:r>
                <a:rPr lang="it-IT" sz="3000" b="1" spc="30" dirty="0">
                  <a:solidFill>
                    <a:srgbClr val="0F2F61"/>
                  </a:solidFill>
                  <a:latin typeface="Cambria" pitchFamily="18" charset="0"/>
                  <a:ea typeface="Cambria" pitchFamily="18" charset="0"/>
                </a:rPr>
                <a:t>35%</a:t>
              </a:r>
              <a:r>
                <a:rPr lang="it-IT" sz="3000" spc="30" dirty="0">
                  <a:solidFill>
                    <a:srgbClr val="0F2F61"/>
                  </a:solidFill>
                  <a:latin typeface="Cambria" pitchFamily="18" charset="0"/>
                  <a:ea typeface="Cambria" pitchFamily="18" charset="0"/>
                </a:rPr>
                <a:t> del 2019 al </a:t>
              </a:r>
              <a:r>
                <a:rPr lang="it-IT" sz="3000" b="1" spc="30" dirty="0">
                  <a:solidFill>
                    <a:srgbClr val="0F2F61"/>
                  </a:solidFill>
                  <a:latin typeface="Cambria" pitchFamily="18" charset="0"/>
                  <a:ea typeface="Cambria" pitchFamily="18" charset="0"/>
                </a:rPr>
                <a:t>44%</a:t>
              </a:r>
              <a:r>
                <a:rPr lang="it-IT" sz="3000" spc="30" dirty="0">
                  <a:solidFill>
                    <a:srgbClr val="0F2F61"/>
                  </a:solidFill>
                  <a:latin typeface="Cambria" pitchFamily="18" charset="0"/>
                  <a:ea typeface="Cambria" pitchFamily="18" charset="0"/>
                </a:rPr>
                <a:t> del 2021</a:t>
              </a:r>
            </a:p>
            <a:p>
              <a:pPr marL="457200" indent="-457200">
                <a:lnSpc>
                  <a:spcPts val="4500"/>
                </a:lnSpc>
                <a:buFont typeface="Wingdings" pitchFamily="2" charset="2"/>
                <a:buChar char="Ø"/>
              </a:pPr>
              <a:r>
                <a:rPr lang="it-IT" sz="3000" spc="30" dirty="0">
                  <a:solidFill>
                    <a:srgbClr val="0F2F61"/>
                  </a:solidFill>
                  <a:latin typeface="Cambria" pitchFamily="18" charset="0"/>
                  <a:ea typeface="Cambria" pitchFamily="18" charset="0"/>
                </a:rPr>
                <a:t>La quota di studenti sotto il livello minimo cresce molto di più tra gli </a:t>
              </a:r>
              <a:r>
                <a:rPr lang="it-IT" sz="3000" b="1" spc="30" dirty="0">
                  <a:solidFill>
                    <a:srgbClr val="0F2F61"/>
                  </a:solidFill>
                  <a:latin typeface="Cambria" pitchFamily="18" charset="0"/>
                  <a:ea typeface="Cambria" pitchFamily="18" charset="0"/>
                </a:rPr>
                <a:t>studenti socialmente svantaggiati</a:t>
              </a:r>
            </a:p>
          </p:txBody>
        </p:sp>
      </p:grpSp>
      <p:grpSp>
        <p:nvGrpSpPr>
          <p:cNvPr id="25" name="Group 2">
            <a:extLst>
              <a:ext uri="{FF2B5EF4-FFF2-40B4-BE49-F238E27FC236}">
                <a16:creationId xmlns:a16="http://schemas.microsoft.com/office/drawing/2014/main" id="{08883F4A-7FE5-49D8-8FFC-C417BC594884}"/>
              </a:ext>
            </a:extLst>
          </p:cNvPr>
          <p:cNvGrpSpPr/>
          <p:nvPr/>
        </p:nvGrpSpPr>
        <p:grpSpPr>
          <a:xfrm>
            <a:off x="7553035" y="2140506"/>
            <a:ext cx="10285564" cy="6434438"/>
            <a:chOff x="0" y="0"/>
            <a:chExt cx="13714085" cy="8579251"/>
          </a:xfrm>
        </p:grpSpPr>
        <p:pic>
          <p:nvPicPr>
            <p:cNvPr id="26" name="Picture 3">
              <a:extLst>
                <a:ext uri="{FF2B5EF4-FFF2-40B4-BE49-F238E27FC236}">
                  <a16:creationId xmlns:a16="http://schemas.microsoft.com/office/drawing/2014/main" id="{DEF1014C-1E54-45A5-9BD1-E5131B56556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80000"/>
            </a:blip>
            <a:srcRect t="3081" b="3081"/>
            <a:stretch>
              <a:fillRect/>
            </a:stretch>
          </p:blipFill>
          <p:spPr>
            <a:xfrm>
              <a:off x="0" y="0"/>
              <a:ext cx="6857042" cy="4289625"/>
            </a:xfrm>
            <a:prstGeom prst="rect">
              <a:avLst/>
            </a:prstGeom>
          </p:spPr>
        </p:pic>
        <p:pic>
          <p:nvPicPr>
            <p:cNvPr id="27" name="Picture 4">
              <a:extLst>
                <a:ext uri="{FF2B5EF4-FFF2-40B4-BE49-F238E27FC236}">
                  <a16:creationId xmlns:a16="http://schemas.microsoft.com/office/drawing/2014/main" id="{9EB1D9EB-9B97-4407-B248-28BD44EADCF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80000"/>
            </a:blip>
            <a:srcRect t="3081" b="3081"/>
            <a:stretch>
              <a:fillRect/>
            </a:stretch>
          </p:blipFill>
          <p:spPr>
            <a:xfrm>
              <a:off x="0" y="4289625"/>
              <a:ext cx="6857042" cy="4289625"/>
            </a:xfrm>
            <a:prstGeom prst="rect">
              <a:avLst/>
            </a:prstGeom>
          </p:spPr>
        </p:pic>
        <p:pic>
          <p:nvPicPr>
            <p:cNvPr id="28" name="Picture 5">
              <a:extLst>
                <a:ext uri="{FF2B5EF4-FFF2-40B4-BE49-F238E27FC236}">
                  <a16:creationId xmlns:a16="http://schemas.microsoft.com/office/drawing/2014/main" id="{3B79E3AC-FADA-4937-B62D-00112A48405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80000"/>
            </a:blip>
            <a:srcRect l="23374" r="23374"/>
            <a:stretch>
              <a:fillRect/>
            </a:stretch>
          </p:blipFill>
          <p:spPr>
            <a:xfrm>
              <a:off x="6857042" y="0"/>
              <a:ext cx="6857042" cy="8579251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D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magine 14">
            <a:extLst>
              <a:ext uri="{FF2B5EF4-FFF2-40B4-BE49-F238E27FC236}">
                <a16:creationId xmlns:a16="http://schemas.microsoft.com/office/drawing/2014/main" id="{210333E2-1A05-4992-BF16-522403606B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1198" y="2248516"/>
            <a:ext cx="9823077" cy="6857620"/>
          </a:xfrm>
          <a:prstGeom prst="rect">
            <a:avLst/>
          </a:prstGeom>
        </p:spPr>
      </p:pic>
      <p:grpSp>
        <p:nvGrpSpPr>
          <p:cNvPr id="2" name="Group 2"/>
          <p:cNvGrpSpPr/>
          <p:nvPr/>
        </p:nvGrpSpPr>
        <p:grpSpPr>
          <a:xfrm>
            <a:off x="4953000" y="30887"/>
            <a:ext cx="12492015" cy="1950313"/>
            <a:chOff x="-1236777" y="66675"/>
            <a:chExt cx="16656020" cy="3247204"/>
          </a:xfrm>
        </p:grpSpPr>
        <p:sp>
          <p:nvSpPr>
            <p:cNvPr id="3" name="TextBox 3"/>
            <p:cNvSpPr txBox="1"/>
            <p:nvPr/>
          </p:nvSpPr>
          <p:spPr>
            <a:xfrm>
              <a:off x="0" y="66675"/>
              <a:ext cx="15419243" cy="20497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/>
              <a:r>
                <a:rPr lang="it-IT" sz="8000" spc="-150" dirty="0">
                  <a:solidFill>
                    <a:srgbClr val="0F2F61"/>
                  </a:solidFill>
                  <a:latin typeface="Cambria" pitchFamily="18" charset="0"/>
                  <a:ea typeface="Cambria" pitchFamily="18" charset="0"/>
                </a:rPr>
                <a:t>- 10 punti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-1236777" y="2417005"/>
              <a:ext cx="16656020" cy="896874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r">
                <a:lnSpc>
                  <a:spcPts val="4620"/>
                </a:lnSpc>
              </a:pPr>
              <a:r>
                <a:rPr lang="en-US" sz="3300" spc="495" dirty="0">
                  <a:solidFill>
                    <a:srgbClr val="0F2F61"/>
                  </a:solidFill>
                  <a:latin typeface="Cambria" pitchFamily="18" charset="0"/>
                  <a:ea typeface="Cambria" pitchFamily="18" charset="0"/>
                </a:rPr>
                <a:t>PEGGIORAMENTO MEDIO IN </a:t>
              </a:r>
              <a:r>
                <a:rPr lang="en-US" sz="3300" b="1" spc="495" dirty="0">
                  <a:solidFill>
                    <a:srgbClr val="0F2F61"/>
                  </a:solidFill>
                  <a:latin typeface="Cambria" pitchFamily="18" charset="0"/>
                  <a:ea typeface="Cambria" pitchFamily="18" charset="0"/>
                </a:rPr>
                <a:t>ITALIANO </a:t>
              </a:r>
              <a:r>
                <a:rPr lang="it-IT" sz="3300" spc="495" dirty="0">
                  <a:solidFill>
                    <a:srgbClr val="0F2F61"/>
                  </a:solidFill>
                  <a:latin typeface="Cambria" pitchFamily="18" charset="0"/>
                  <a:ea typeface="Cambria" pitchFamily="18" charset="0"/>
                </a:rPr>
                <a:t>(grado 13)</a:t>
              </a:r>
              <a:endParaRPr lang="en-US" sz="3300" b="1" spc="495" dirty="0">
                <a:solidFill>
                  <a:srgbClr val="0F2F61"/>
                </a:solidFill>
                <a:latin typeface="Cambria" pitchFamily="18" charset="0"/>
                <a:ea typeface="Cambria" pitchFamily="18" charset="0"/>
              </a:endParaRPr>
            </a:p>
          </p:txBody>
        </p:sp>
      </p:grpSp>
      <p:sp>
        <p:nvSpPr>
          <p:cNvPr id="5" name="AutoShape 5"/>
          <p:cNvSpPr/>
          <p:nvPr/>
        </p:nvSpPr>
        <p:spPr>
          <a:xfrm>
            <a:off x="1555" y="7150544"/>
            <a:ext cx="2380207" cy="3136456"/>
          </a:xfrm>
          <a:prstGeom prst="rect">
            <a:avLst/>
          </a:prstGeom>
          <a:solidFill>
            <a:srgbClr val="0F2F61"/>
          </a:solidFill>
        </p:spPr>
      </p:sp>
      <p:sp>
        <p:nvSpPr>
          <p:cNvPr id="6" name="AutoShape 6"/>
          <p:cNvSpPr/>
          <p:nvPr/>
        </p:nvSpPr>
        <p:spPr>
          <a:xfrm>
            <a:off x="1023915" y="1981200"/>
            <a:ext cx="119085" cy="6819900"/>
          </a:xfrm>
          <a:prstGeom prst="rect">
            <a:avLst/>
          </a:prstGeom>
          <a:solidFill>
            <a:srgbClr val="6790A4"/>
          </a:solidFill>
          <a:ln>
            <a:solidFill>
              <a:srgbClr val="6790A4"/>
            </a:solidFill>
          </a:ln>
        </p:spPr>
      </p:sp>
      <p:grpSp>
        <p:nvGrpSpPr>
          <p:cNvPr id="8" name="Group 8"/>
          <p:cNvGrpSpPr/>
          <p:nvPr/>
        </p:nvGrpSpPr>
        <p:grpSpPr>
          <a:xfrm rot="-8904737">
            <a:off x="15454555" y="5710328"/>
            <a:ext cx="1783652" cy="1783652"/>
            <a:chOff x="0" y="0"/>
            <a:chExt cx="6350000" cy="6350000"/>
          </a:xfrm>
        </p:grpSpPr>
        <p:sp>
          <p:nvSpPr>
            <p:cNvPr id="9" name="Freeform 9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0F2F61"/>
            </a:solidFill>
          </p:spPr>
        </p:sp>
      </p:grpSp>
      <p:grpSp>
        <p:nvGrpSpPr>
          <p:cNvPr id="10" name="Group 10"/>
          <p:cNvGrpSpPr>
            <a:grpSpLocks noChangeAspect="1"/>
          </p:cNvGrpSpPr>
          <p:nvPr/>
        </p:nvGrpSpPr>
        <p:grpSpPr>
          <a:xfrm rot="-8904737">
            <a:off x="14918878" y="6037049"/>
            <a:ext cx="1130209" cy="1130209"/>
            <a:chOff x="-2540" y="-2540"/>
            <a:chExt cx="6355080" cy="6355080"/>
          </a:xfrm>
        </p:grpSpPr>
        <p:sp>
          <p:nvSpPr>
            <p:cNvPr id="11" name="Freeform 11"/>
            <p:cNvSpPr/>
            <p:nvPr/>
          </p:nvSpPr>
          <p:spPr>
            <a:xfrm>
              <a:off x="-2540" y="-2540"/>
              <a:ext cx="6355080" cy="6355080"/>
            </a:xfrm>
            <a:custGeom>
              <a:avLst/>
              <a:gdLst/>
              <a:ahLst/>
              <a:cxnLst/>
              <a:rect l="l" t="t" r="r" b="b"/>
              <a:pathLst>
                <a:path w="6355080" h="6355080">
                  <a:moveTo>
                    <a:pt x="3177540" y="6355080"/>
                  </a:moveTo>
                  <a:cubicBezTo>
                    <a:pt x="2329180" y="6355080"/>
                    <a:pt x="1530350" y="6024880"/>
                    <a:pt x="930910" y="5424170"/>
                  </a:cubicBezTo>
                  <a:cubicBezTo>
                    <a:pt x="330200" y="4824730"/>
                    <a:pt x="0" y="4025900"/>
                    <a:pt x="0" y="3177540"/>
                  </a:cubicBezTo>
                  <a:cubicBezTo>
                    <a:pt x="0" y="2329180"/>
                    <a:pt x="330200" y="1530350"/>
                    <a:pt x="930910" y="930910"/>
                  </a:cubicBezTo>
                  <a:cubicBezTo>
                    <a:pt x="1530350" y="330200"/>
                    <a:pt x="2329180" y="0"/>
                    <a:pt x="3177540" y="0"/>
                  </a:cubicBezTo>
                  <a:cubicBezTo>
                    <a:pt x="4025900" y="0"/>
                    <a:pt x="4824730" y="330200"/>
                    <a:pt x="5424170" y="930910"/>
                  </a:cubicBezTo>
                  <a:cubicBezTo>
                    <a:pt x="6024880" y="1531620"/>
                    <a:pt x="6355080" y="2329180"/>
                    <a:pt x="6355080" y="3177540"/>
                  </a:cubicBezTo>
                  <a:cubicBezTo>
                    <a:pt x="6355080" y="4025900"/>
                    <a:pt x="6024880" y="4824730"/>
                    <a:pt x="5424170" y="5424170"/>
                  </a:cubicBezTo>
                  <a:cubicBezTo>
                    <a:pt x="4824730" y="6024880"/>
                    <a:pt x="4025900" y="6355080"/>
                    <a:pt x="3177540" y="6355080"/>
                  </a:cubicBezTo>
                  <a:close/>
                  <a:moveTo>
                    <a:pt x="3177540" y="190500"/>
                  </a:moveTo>
                  <a:cubicBezTo>
                    <a:pt x="2379980" y="190500"/>
                    <a:pt x="1629410" y="501650"/>
                    <a:pt x="1065530" y="1065530"/>
                  </a:cubicBezTo>
                  <a:cubicBezTo>
                    <a:pt x="501650" y="1629410"/>
                    <a:pt x="190500" y="2379980"/>
                    <a:pt x="190500" y="3177540"/>
                  </a:cubicBezTo>
                  <a:cubicBezTo>
                    <a:pt x="190500" y="3975100"/>
                    <a:pt x="501650" y="4725670"/>
                    <a:pt x="1065530" y="5289550"/>
                  </a:cubicBezTo>
                  <a:cubicBezTo>
                    <a:pt x="1629410" y="5853430"/>
                    <a:pt x="2379980" y="6164580"/>
                    <a:pt x="3177540" y="6164580"/>
                  </a:cubicBezTo>
                  <a:cubicBezTo>
                    <a:pt x="3975100" y="6164580"/>
                    <a:pt x="4725670" y="5853430"/>
                    <a:pt x="5289550" y="5289550"/>
                  </a:cubicBezTo>
                  <a:cubicBezTo>
                    <a:pt x="5853430" y="4725670"/>
                    <a:pt x="6164580" y="3975100"/>
                    <a:pt x="6164580" y="3177540"/>
                  </a:cubicBezTo>
                  <a:cubicBezTo>
                    <a:pt x="6164580" y="2379980"/>
                    <a:pt x="5853430" y="1629410"/>
                    <a:pt x="5289550" y="1065530"/>
                  </a:cubicBezTo>
                  <a:cubicBezTo>
                    <a:pt x="4725670" y="501650"/>
                    <a:pt x="3975100" y="190500"/>
                    <a:pt x="3177540" y="190500"/>
                  </a:cubicBezTo>
                  <a:close/>
                </a:path>
              </a:pathLst>
            </a:custGeom>
            <a:solidFill>
              <a:srgbClr val="0F2F61"/>
            </a:solidFill>
          </p:spPr>
        </p:sp>
      </p:grpSp>
      <p:pic>
        <p:nvPicPr>
          <p:cNvPr id="12" name="Picture 19">
            <a:extLst>
              <a:ext uri="{FF2B5EF4-FFF2-40B4-BE49-F238E27FC236}">
                <a16:creationId xmlns:a16="http://schemas.microsoft.com/office/drawing/2014/main" id="{554CD84D-ED3F-405F-9267-A889801CD7F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295717" y="7758189"/>
            <a:ext cx="1694566" cy="1921165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930936" y="8067331"/>
            <a:ext cx="1190969" cy="1190969"/>
            <a:chOff x="0" y="0"/>
            <a:chExt cx="6350000" cy="6350000"/>
          </a:xfrm>
        </p:grpSpPr>
        <p:sp>
          <p:nvSpPr>
            <p:cNvPr id="3" name="Freeform 3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FDFDFD"/>
            </a:solidFill>
          </p:spPr>
        </p:sp>
      </p:grpSp>
      <p:grpSp>
        <p:nvGrpSpPr>
          <p:cNvPr id="4" name="Group 4"/>
          <p:cNvGrpSpPr>
            <a:grpSpLocks noChangeAspect="1"/>
          </p:cNvGrpSpPr>
          <p:nvPr/>
        </p:nvGrpSpPr>
        <p:grpSpPr>
          <a:xfrm>
            <a:off x="1494137" y="7948137"/>
            <a:ext cx="832747" cy="832747"/>
            <a:chOff x="-2540" y="-2540"/>
            <a:chExt cx="6355080" cy="6355080"/>
          </a:xfrm>
        </p:grpSpPr>
        <p:sp>
          <p:nvSpPr>
            <p:cNvPr id="5" name="Freeform 5"/>
            <p:cNvSpPr/>
            <p:nvPr/>
          </p:nvSpPr>
          <p:spPr>
            <a:xfrm>
              <a:off x="-2540" y="-2540"/>
              <a:ext cx="6355080" cy="6355080"/>
            </a:xfrm>
            <a:custGeom>
              <a:avLst/>
              <a:gdLst/>
              <a:ahLst/>
              <a:cxnLst/>
              <a:rect l="l" t="t" r="r" b="b"/>
              <a:pathLst>
                <a:path w="6355080" h="6355080">
                  <a:moveTo>
                    <a:pt x="3177540" y="6355080"/>
                  </a:moveTo>
                  <a:cubicBezTo>
                    <a:pt x="2329180" y="6355080"/>
                    <a:pt x="1530350" y="6024880"/>
                    <a:pt x="930910" y="5424170"/>
                  </a:cubicBezTo>
                  <a:cubicBezTo>
                    <a:pt x="330200" y="4824730"/>
                    <a:pt x="0" y="4025900"/>
                    <a:pt x="0" y="3177540"/>
                  </a:cubicBezTo>
                  <a:cubicBezTo>
                    <a:pt x="0" y="2329180"/>
                    <a:pt x="330200" y="1530350"/>
                    <a:pt x="930910" y="930910"/>
                  </a:cubicBezTo>
                  <a:cubicBezTo>
                    <a:pt x="1530350" y="330200"/>
                    <a:pt x="2329180" y="0"/>
                    <a:pt x="3177540" y="0"/>
                  </a:cubicBezTo>
                  <a:cubicBezTo>
                    <a:pt x="4025900" y="0"/>
                    <a:pt x="4824730" y="330200"/>
                    <a:pt x="5424170" y="930910"/>
                  </a:cubicBezTo>
                  <a:cubicBezTo>
                    <a:pt x="6024880" y="1531620"/>
                    <a:pt x="6355080" y="2329180"/>
                    <a:pt x="6355080" y="3177540"/>
                  </a:cubicBezTo>
                  <a:cubicBezTo>
                    <a:pt x="6355080" y="4025900"/>
                    <a:pt x="6024880" y="4824730"/>
                    <a:pt x="5424170" y="5424170"/>
                  </a:cubicBezTo>
                  <a:cubicBezTo>
                    <a:pt x="4824730" y="6024880"/>
                    <a:pt x="4025900" y="6355080"/>
                    <a:pt x="3177540" y="6355080"/>
                  </a:cubicBezTo>
                  <a:close/>
                  <a:moveTo>
                    <a:pt x="3177540" y="190500"/>
                  </a:moveTo>
                  <a:cubicBezTo>
                    <a:pt x="2379980" y="190500"/>
                    <a:pt x="1629410" y="501650"/>
                    <a:pt x="1065530" y="1065530"/>
                  </a:cubicBezTo>
                  <a:cubicBezTo>
                    <a:pt x="501650" y="1629410"/>
                    <a:pt x="190500" y="2379980"/>
                    <a:pt x="190500" y="3177540"/>
                  </a:cubicBezTo>
                  <a:cubicBezTo>
                    <a:pt x="190500" y="3975100"/>
                    <a:pt x="501650" y="4725670"/>
                    <a:pt x="1065530" y="5289550"/>
                  </a:cubicBezTo>
                  <a:cubicBezTo>
                    <a:pt x="1629410" y="5853430"/>
                    <a:pt x="2379980" y="6164580"/>
                    <a:pt x="3177540" y="6164580"/>
                  </a:cubicBezTo>
                  <a:cubicBezTo>
                    <a:pt x="3975100" y="6164580"/>
                    <a:pt x="4725670" y="5853430"/>
                    <a:pt x="5289550" y="5289550"/>
                  </a:cubicBezTo>
                  <a:cubicBezTo>
                    <a:pt x="5853430" y="4725670"/>
                    <a:pt x="6164580" y="3975100"/>
                    <a:pt x="6164580" y="3177540"/>
                  </a:cubicBezTo>
                  <a:cubicBezTo>
                    <a:pt x="6164580" y="2379980"/>
                    <a:pt x="5853430" y="1629410"/>
                    <a:pt x="5289550" y="1065530"/>
                  </a:cubicBezTo>
                  <a:cubicBezTo>
                    <a:pt x="4725670" y="501650"/>
                    <a:pt x="3975100" y="190500"/>
                    <a:pt x="3177540" y="190500"/>
                  </a:cubicBezTo>
                  <a:close/>
                </a:path>
              </a:pathLst>
            </a:custGeom>
            <a:solidFill>
              <a:srgbClr val="318F9A"/>
            </a:solidFill>
            <a:ln>
              <a:solidFill>
                <a:schemeClr val="tx2">
                  <a:lumMod val="75000"/>
                </a:schemeClr>
              </a:solidFill>
            </a:ln>
          </p:spPr>
        </p:sp>
      </p:grpSp>
      <p:grpSp>
        <p:nvGrpSpPr>
          <p:cNvPr id="6" name="Group 6"/>
          <p:cNvGrpSpPr/>
          <p:nvPr/>
        </p:nvGrpSpPr>
        <p:grpSpPr>
          <a:xfrm>
            <a:off x="3028294" y="1485900"/>
            <a:ext cx="11966754" cy="6522119"/>
            <a:chOff x="-174625" y="-142875"/>
            <a:chExt cx="12639244" cy="7401339"/>
          </a:xfrm>
        </p:grpSpPr>
        <p:sp>
          <p:nvSpPr>
            <p:cNvPr id="7" name="TextBox 7"/>
            <p:cNvSpPr txBox="1"/>
            <p:nvPr/>
          </p:nvSpPr>
          <p:spPr>
            <a:xfrm>
              <a:off x="0" y="-142875"/>
              <a:ext cx="12464619" cy="16668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ts val="105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500" b="0" i="0" u="none" strike="noStrike" kern="1200" cap="none" spc="825" normalizeH="0" baseline="0" noProof="0" dirty="0">
                <a:ln>
                  <a:noFill/>
                </a:ln>
                <a:solidFill>
                  <a:srgbClr val="FDFDFD"/>
                </a:solidFill>
                <a:effectLst/>
                <a:uLnTx/>
                <a:uFillTx/>
                <a:latin typeface="Cambria" pitchFamily="18" charset="0"/>
                <a:ea typeface="Cambria" pitchFamily="18" charset="0"/>
                <a:cs typeface="+mn-cs"/>
              </a:endParaRP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-173580" y="83872"/>
              <a:ext cx="12444215" cy="717459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R="0" lvl="0" algn="ctr" defTabSz="914400" rtl="0" eaLnBrk="1" fontAlgn="auto" latinLnBrk="0" hangingPunct="1">
                <a:lnSpc>
                  <a:spcPts val="405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kumimoji="0" lang="it-IT" sz="3600" b="0" i="0" u="none" strike="noStrike" kern="1200" cap="none" spc="27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mbria" pitchFamily="18" charset="0"/>
                  <a:ea typeface="Cambria" pitchFamily="18" charset="0"/>
                  <a:cs typeface="+mn-cs"/>
                </a:rPr>
                <a:t>Calo dei risultati generalizzato in tutte le macro-aree del Paese</a:t>
              </a:r>
            </a:p>
            <a:p>
              <a:pPr marR="0" lvl="0" algn="ctr" defTabSz="914400" rtl="0" eaLnBrk="1" fontAlgn="auto" latinLnBrk="0" hangingPunct="1">
                <a:lnSpc>
                  <a:spcPts val="405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endParaRPr kumimoji="0" lang="it-IT" sz="3600" b="0" i="0" u="none" strike="noStrike" kern="1200" cap="none" spc="27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mbria" pitchFamily="18" charset="0"/>
                <a:ea typeface="Cambria" pitchFamily="18" charset="0"/>
                <a:cs typeface="+mn-cs"/>
              </a:endParaRPr>
            </a:p>
            <a:p>
              <a:pPr marR="0" lvl="0" algn="ctr" defTabSz="914400" rtl="0" eaLnBrk="1" fontAlgn="auto" latinLnBrk="0" hangingPunct="1">
                <a:lnSpc>
                  <a:spcPts val="405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endParaRPr kumimoji="0" lang="it-IT" sz="3600" b="0" i="0" u="none" strike="noStrike" kern="1200" cap="none" spc="27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mbria" pitchFamily="18" charset="0"/>
                <a:ea typeface="Cambria" pitchFamily="18" charset="0"/>
                <a:cs typeface="+mn-cs"/>
              </a:endParaRPr>
            </a:p>
            <a:p>
              <a:pPr marR="0" lvl="0" algn="ctr" defTabSz="914400" rtl="0" eaLnBrk="1" fontAlgn="auto" latinLnBrk="0" hangingPunct="1">
                <a:lnSpc>
                  <a:spcPts val="405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endParaRPr kumimoji="0" lang="it-IT" sz="3600" b="0" i="1" u="none" strike="noStrike" kern="1200" cap="none" spc="27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mbria" pitchFamily="18" charset="0"/>
                <a:ea typeface="Cambria" pitchFamily="18" charset="0"/>
                <a:cs typeface="+mn-cs"/>
              </a:endParaRPr>
            </a:p>
            <a:p>
              <a:pPr marR="0" lvl="0" algn="ctr" defTabSz="914400" rtl="0" eaLnBrk="1" fontAlgn="auto" latinLnBrk="0" hangingPunct="1">
                <a:lnSpc>
                  <a:spcPts val="405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kumimoji="0" lang="it-IT" sz="3600" b="0" i="1" u="none" strike="noStrike" kern="1200" cap="none" spc="27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mbria" pitchFamily="18" charset="0"/>
                  <a:ea typeface="Cambria" pitchFamily="18" charset="0"/>
                  <a:cs typeface="+mn-cs"/>
                </a:rPr>
                <a:t>Learning </a:t>
              </a:r>
              <a:r>
                <a:rPr kumimoji="0" lang="it-IT" sz="3600" b="0" i="1" u="none" strike="noStrike" kern="1200" cap="none" spc="27" normalizeH="0" baseline="0" noProof="0" dirty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mbria" pitchFamily="18" charset="0"/>
                  <a:ea typeface="Cambria" pitchFamily="18" charset="0"/>
                  <a:cs typeface="+mn-cs"/>
                </a:rPr>
                <a:t>loss</a:t>
              </a:r>
              <a:r>
                <a:rPr kumimoji="0" lang="it-IT" sz="3600" b="0" i="1" u="none" strike="noStrike" kern="1200" cap="none" spc="27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mbria" pitchFamily="18" charset="0"/>
                  <a:ea typeface="Cambria" pitchFamily="18" charset="0"/>
                  <a:cs typeface="+mn-cs"/>
                </a:rPr>
                <a:t> </a:t>
              </a:r>
              <a:r>
                <a:rPr kumimoji="0" lang="it-IT" sz="3600" b="0" i="0" u="none" strike="noStrike" kern="1200" cap="none" spc="27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mbria" pitchFamily="18" charset="0"/>
                  <a:ea typeface="Cambria" pitchFamily="18" charset="0"/>
                  <a:cs typeface="+mn-cs"/>
                </a:rPr>
                <a:t>particolarmente accentuato nella macro-area Sud, determinato principalmente dai risultati della Campania, della Puglia e dell’Abruzzo</a:t>
              </a:r>
            </a:p>
            <a:p>
              <a:pPr marR="0" lvl="0" algn="ctr" defTabSz="914400" rtl="0" eaLnBrk="1" fontAlgn="auto" latinLnBrk="0" hangingPunct="1">
                <a:lnSpc>
                  <a:spcPts val="405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endParaRPr kumimoji="0" lang="it-IT" sz="3600" b="0" i="0" u="none" strike="noStrike" kern="1200" cap="none" spc="27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mbria" pitchFamily="18" charset="0"/>
                <a:ea typeface="Cambria" pitchFamily="18" charset="0"/>
                <a:cs typeface="+mn-cs"/>
              </a:endParaRPr>
            </a:p>
            <a:p>
              <a:pPr marR="0" lvl="0" algn="ctr" defTabSz="914400" rtl="0" eaLnBrk="1" fontAlgn="auto" latinLnBrk="0" hangingPunct="1">
                <a:lnSpc>
                  <a:spcPts val="405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endParaRPr kumimoji="0" lang="it-IT" sz="3600" b="0" i="0" u="none" strike="noStrike" kern="1200" cap="none" spc="27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mbria" pitchFamily="18" charset="0"/>
                <a:ea typeface="Cambria" pitchFamily="18" charset="0"/>
                <a:cs typeface="+mn-cs"/>
              </a:endParaRPr>
            </a:p>
            <a:p>
              <a:pPr marR="0" lvl="0" algn="ctr" defTabSz="914400" rtl="0" eaLnBrk="1" fontAlgn="auto" latinLnBrk="0" hangingPunct="1">
                <a:lnSpc>
                  <a:spcPts val="405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kumimoji="0" lang="it-IT" sz="3600" b="0" i="0" u="none" strike="noStrike" kern="1200" cap="none" spc="27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mbria" pitchFamily="18" charset="0"/>
                  <a:ea typeface="Cambria" pitchFamily="18" charset="0"/>
                  <a:cs typeface="+mn-cs"/>
                </a:rPr>
                <a:t>Calo dei risultati diffuso su tutti i livelli di competenza</a:t>
              </a:r>
            </a:p>
            <a:p>
              <a:pPr marL="0" marR="0" lvl="0" indent="0" algn="ctr" defTabSz="914400" rtl="0" eaLnBrk="1" fontAlgn="auto" latinLnBrk="0" hangingPunct="1">
                <a:lnSpc>
                  <a:spcPts val="462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300" b="0" i="0" u="none" strike="noStrike" kern="1200" cap="none" spc="495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mbria" pitchFamily="18" charset="0"/>
                <a:ea typeface="Cambria" pitchFamily="18" charset="0"/>
                <a:cs typeface="+mn-cs"/>
              </a:endParaRPr>
            </a:p>
          </p:txBody>
        </p:sp>
        <p:sp>
          <p:nvSpPr>
            <p:cNvPr id="11" name="AutoShape 11"/>
            <p:cNvSpPr/>
            <p:nvPr/>
          </p:nvSpPr>
          <p:spPr>
            <a:xfrm>
              <a:off x="-174625" y="2288770"/>
              <a:ext cx="12445259" cy="154517"/>
            </a:xfrm>
            <a:prstGeom prst="rect">
              <a:avLst/>
            </a:prstGeom>
            <a:solidFill>
              <a:srgbClr val="FDFDFD"/>
            </a:solidFill>
          </p:spPr>
        </p:sp>
      </p:grpSp>
      <p:sp>
        <p:nvSpPr>
          <p:cNvPr id="12" name="AutoShape 12"/>
          <p:cNvSpPr/>
          <p:nvPr/>
        </p:nvSpPr>
        <p:spPr>
          <a:xfrm>
            <a:off x="-72569" y="0"/>
            <a:ext cx="2756790" cy="2552700"/>
          </a:xfrm>
          <a:prstGeom prst="rect">
            <a:avLst/>
          </a:prstGeom>
          <a:solidFill>
            <a:srgbClr val="FDFDFD"/>
          </a:solidFill>
        </p:spPr>
      </p:sp>
      <p:sp>
        <p:nvSpPr>
          <p:cNvPr id="14" name="AutoShape 14"/>
          <p:cNvSpPr/>
          <p:nvPr/>
        </p:nvSpPr>
        <p:spPr>
          <a:xfrm>
            <a:off x="15689743" y="8357478"/>
            <a:ext cx="2598257" cy="1967622"/>
          </a:xfrm>
          <a:prstGeom prst="rect">
            <a:avLst/>
          </a:prstGeom>
          <a:solidFill>
            <a:srgbClr val="FDFDFD"/>
          </a:solidFill>
        </p:spPr>
      </p:sp>
      <p:sp>
        <p:nvSpPr>
          <p:cNvPr id="15" name="AutoShape 15"/>
          <p:cNvSpPr/>
          <p:nvPr/>
        </p:nvSpPr>
        <p:spPr>
          <a:xfrm>
            <a:off x="1494136" y="551284"/>
            <a:ext cx="126000" cy="7151212"/>
          </a:xfrm>
          <a:prstGeom prst="rect">
            <a:avLst/>
          </a:prstGeom>
          <a:solidFill>
            <a:srgbClr val="6790A4"/>
          </a:solidFill>
        </p:spPr>
      </p:sp>
      <p:grpSp>
        <p:nvGrpSpPr>
          <p:cNvPr id="16" name="Group 16"/>
          <p:cNvGrpSpPr/>
          <p:nvPr/>
        </p:nvGrpSpPr>
        <p:grpSpPr>
          <a:xfrm rot="-10800000">
            <a:off x="16317019" y="869315"/>
            <a:ext cx="1194200" cy="1194200"/>
            <a:chOff x="0" y="0"/>
            <a:chExt cx="6350000" cy="6350000"/>
          </a:xfrm>
        </p:grpSpPr>
        <p:sp>
          <p:nvSpPr>
            <p:cNvPr id="17" name="Freeform 17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FDFDFD"/>
            </a:solidFill>
          </p:spPr>
        </p:sp>
      </p:grpSp>
      <p:grpSp>
        <p:nvGrpSpPr>
          <p:cNvPr id="18" name="Group 18"/>
          <p:cNvGrpSpPr>
            <a:grpSpLocks noChangeAspect="1"/>
          </p:cNvGrpSpPr>
          <p:nvPr/>
        </p:nvGrpSpPr>
        <p:grpSpPr>
          <a:xfrm rot="-10800000">
            <a:off x="16111484" y="1348026"/>
            <a:ext cx="835006" cy="835006"/>
            <a:chOff x="-2540" y="-2540"/>
            <a:chExt cx="6355080" cy="6355080"/>
          </a:xfrm>
        </p:grpSpPr>
        <p:sp>
          <p:nvSpPr>
            <p:cNvPr id="19" name="Freeform 19"/>
            <p:cNvSpPr/>
            <p:nvPr/>
          </p:nvSpPr>
          <p:spPr>
            <a:xfrm>
              <a:off x="-2540" y="-2540"/>
              <a:ext cx="6355080" cy="6355080"/>
            </a:xfrm>
            <a:custGeom>
              <a:avLst/>
              <a:gdLst/>
              <a:ahLst/>
              <a:cxnLst/>
              <a:rect l="l" t="t" r="r" b="b"/>
              <a:pathLst>
                <a:path w="6355080" h="6355080">
                  <a:moveTo>
                    <a:pt x="3177540" y="6355080"/>
                  </a:moveTo>
                  <a:cubicBezTo>
                    <a:pt x="2329180" y="6355080"/>
                    <a:pt x="1530350" y="6024880"/>
                    <a:pt x="930910" y="5424170"/>
                  </a:cubicBezTo>
                  <a:cubicBezTo>
                    <a:pt x="330200" y="4824730"/>
                    <a:pt x="0" y="4025900"/>
                    <a:pt x="0" y="3177540"/>
                  </a:cubicBezTo>
                  <a:cubicBezTo>
                    <a:pt x="0" y="2329180"/>
                    <a:pt x="330200" y="1530350"/>
                    <a:pt x="930910" y="930910"/>
                  </a:cubicBezTo>
                  <a:cubicBezTo>
                    <a:pt x="1530350" y="330200"/>
                    <a:pt x="2329180" y="0"/>
                    <a:pt x="3177540" y="0"/>
                  </a:cubicBezTo>
                  <a:cubicBezTo>
                    <a:pt x="4025900" y="0"/>
                    <a:pt x="4824730" y="330200"/>
                    <a:pt x="5424170" y="930910"/>
                  </a:cubicBezTo>
                  <a:cubicBezTo>
                    <a:pt x="6024880" y="1531620"/>
                    <a:pt x="6355080" y="2329180"/>
                    <a:pt x="6355080" y="3177540"/>
                  </a:cubicBezTo>
                  <a:cubicBezTo>
                    <a:pt x="6355080" y="4025900"/>
                    <a:pt x="6024880" y="4824730"/>
                    <a:pt x="5424170" y="5424170"/>
                  </a:cubicBezTo>
                  <a:cubicBezTo>
                    <a:pt x="4824730" y="6024880"/>
                    <a:pt x="4025900" y="6355080"/>
                    <a:pt x="3177540" y="6355080"/>
                  </a:cubicBezTo>
                  <a:close/>
                  <a:moveTo>
                    <a:pt x="3177540" y="190500"/>
                  </a:moveTo>
                  <a:cubicBezTo>
                    <a:pt x="2379980" y="190500"/>
                    <a:pt x="1629410" y="501650"/>
                    <a:pt x="1065530" y="1065530"/>
                  </a:cubicBezTo>
                  <a:cubicBezTo>
                    <a:pt x="501650" y="1629410"/>
                    <a:pt x="190500" y="2379980"/>
                    <a:pt x="190500" y="3177540"/>
                  </a:cubicBezTo>
                  <a:cubicBezTo>
                    <a:pt x="190500" y="3975100"/>
                    <a:pt x="501650" y="4725670"/>
                    <a:pt x="1065530" y="5289550"/>
                  </a:cubicBezTo>
                  <a:cubicBezTo>
                    <a:pt x="1629410" y="5853430"/>
                    <a:pt x="2379980" y="6164580"/>
                    <a:pt x="3177540" y="6164580"/>
                  </a:cubicBezTo>
                  <a:cubicBezTo>
                    <a:pt x="3975100" y="6164580"/>
                    <a:pt x="4725670" y="5853430"/>
                    <a:pt x="5289550" y="5289550"/>
                  </a:cubicBezTo>
                  <a:cubicBezTo>
                    <a:pt x="5853430" y="4725670"/>
                    <a:pt x="6164580" y="3975100"/>
                    <a:pt x="6164580" y="3177540"/>
                  </a:cubicBezTo>
                  <a:cubicBezTo>
                    <a:pt x="6164580" y="2379980"/>
                    <a:pt x="5853430" y="1629410"/>
                    <a:pt x="5289550" y="1065530"/>
                  </a:cubicBezTo>
                  <a:cubicBezTo>
                    <a:pt x="4725670" y="501650"/>
                    <a:pt x="3975100" y="190500"/>
                    <a:pt x="3177540" y="190500"/>
                  </a:cubicBezTo>
                  <a:close/>
                </a:path>
              </a:pathLst>
            </a:custGeom>
            <a:solidFill>
              <a:srgbClr val="318F9A"/>
            </a:solidFill>
            <a:ln>
              <a:solidFill>
                <a:schemeClr val="tx2">
                  <a:lumMod val="75000"/>
                </a:schemeClr>
              </a:solidFill>
            </a:ln>
          </p:spPr>
        </p:sp>
      </p:grpSp>
      <p:sp>
        <p:nvSpPr>
          <p:cNvPr id="20" name="AutoShape 15"/>
          <p:cNvSpPr/>
          <p:nvPr/>
        </p:nvSpPr>
        <p:spPr>
          <a:xfrm>
            <a:off x="17098890" y="2552700"/>
            <a:ext cx="126000" cy="7206458"/>
          </a:xfrm>
          <a:prstGeom prst="rect">
            <a:avLst/>
          </a:prstGeom>
          <a:solidFill>
            <a:srgbClr val="6790A4"/>
          </a:solidFill>
        </p:spPr>
      </p:sp>
      <p:pic>
        <p:nvPicPr>
          <p:cNvPr id="21" name="Picture 19">
            <a:extLst>
              <a:ext uri="{FF2B5EF4-FFF2-40B4-BE49-F238E27FC236}">
                <a16:creationId xmlns:a16="http://schemas.microsoft.com/office/drawing/2014/main" id="{1303C87C-FF1E-45BB-9C59-B236127BD99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591434" y="266700"/>
            <a:ext cx="1694566" cy="1921165"/>
          </a:xfrm>
          <a:prstGeom prst="rect">
            <a:avLst/>
          </a:prstGeom>
        </p:spPr>
      </p:pic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D140AA0A-AC19-6346-9622-78BAF672CE48}"/>
              </a:ext>
            </a:extLst>
          </p:cNvPr>
          <p:cNvSpPr txBox="1"/>
          <p:nvPr/>
        </p:nvSpPr>
        <p:spPr>
          <a:xfrm>
            <a:off x="2514600" y="9563100"/>
            <a:ext cx="541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pc="495" dirty="0">
                <a:solidFill>
                  <a:srgbClr val="FDFDFD"/>
                </a:solidFill>
                <a:latin typeface="Cambria" pitchFamily="18" charset="0"/>
              </a:rPr>
              <a:t>ITALIANO</a:t>
            </a:r>
            <a:r>
              <a:rPr kumimoji="0" lang="it-IT" sz="1800" b="0" i="0" u="none" strike="noStrike" kern="1200" cap="none" spc="495" normalizeH="0" baseline="0" noProof="0" dirty="0">
                <a:ln>
                  <a:noFill/>
                </a:ln>
                <a:solidFill>
                  <a:srgbClr val="FDFDFD"/>
                </a:solidFill>
                <a:effectLst/>
                <a:uLnTx/>
                <a:uFillTx/>
                <a:latin typeface="Cambria" pitchFamily="18" charset="0"/>
                <a:ea typeface="+mn-ea"/>
                <a:cs typeface="+mn-cs"/>
              </a:rPr>
              <a:t> – grado 13</a:t>
            </a: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6" name="AutoShape 11">
            <a:extLst>
              <a:ext uri="{FF2B5EF4-FFF2-40B4-BE49-F238E27FC236}">
                <a16:creationId xmlns:a16="http://schemas.microsoft.com/office/drawing/2014/main" id="{57321361-7E72-4DCD-98A8-B2CF210C9E4A}"/>
              </a:ext>
            </a:extLst>
          </p:cNvPr>
          <p:cNvSpPr/>
          <p:nvPr/>
        </p:nvSpPr>
        <p:spPr>
          <a:xfrm>
            <a:off x="3120125" y="6311150"/>
            <a:ext cx="11783091" cy="115888"/>
          </a:xfrm>
          <a:prstGeom prst="rect">
            <a:avLst/>
          </a:prstGeom>
          <a:solidFill>
            <a:srgbClr val="FDFDFD"/>
          </a:solidFill>
        </p:spPr>
      </p:sp>
    </p:spTree>
    <p:extLst>
      <p:ext uri="{BB962C8B-B14F-4D97-AF65-F5344CB8AC3E}">
        <p14:creationId xmlns:p14="http://schemas.microsoft.com/office/powerpoint/2010/main" val="268642609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 txBox="1"/>
          <p:nvPr/>
        </p:nvSpPr>
        <p:spPr>
          <a:xfrm>
            <a:off x="1371601" y="495300"/>
            <a:ext cx="16306800" cy="176971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ts val="462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4000" b="1" i="0" u="none" strike="noStrike" kern="1200" cap="none" spc="495" normalizeH="0" baseline="0" noProof="0" dirty="0">
                <a:ln>
                  <a:noFill/>
                </a:ln>
                <a:solidFill>
                  <a:srgbClr val="0F2F61"/>
                </a:solidFill>
                <a:effectLst/>
                <a:uLnTx/>
                <a:uFillTx/>
                <a:latin typeface="Cambria" pitchFamily="18" charset="0"/>
                <a:ea typeface="Cambria" pitchFamily="18" charset="0"/>
                <a:cs typeface="+mn-cs"/>
              </a:rPr>
              <a:t>In Italia il 44% degli studenti del grado 13 non raggiunge il livello di accettabilità in ITALIANO (liv. 3). </a:t>
            </a:r>
          </a:p>
          <a:p>
            <a:pPr marL="0" marR="0" lvl="0" indent="0" algn="r" defTabSz="914400" rtl="0" eaLnBrk="1" fontAlgn="auto" latinLnBrk="0" hangingPunct="1">
              <a:lnSpc>
                <a:spcPts val="462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4000" b="1" i="0" u="none" strike="noStrike" kern="1200" cap="none" spc="495" normalizeH="0" baseline="0" noProof="0" dirty="0">
                <a:ln>
                  <a:noFill/>
                </a:ln>
                <a:solidFill>
                  <a:srgbClr val="0F2F61"/>
                </a:solidFill>
                <a:effectLst/>
                <a:uLnTx/>
                <a:uFillTx/>
                <a:latin typeface="Cambria" pitchFamily="18" charset="0"/>
                <a:ea typeface="Cambria" pitchFamily="18" charset="0"/>
                <a:cs typeface="+mn-cs"/>
              </a:rPr>
              <a:t>Nel 2019 erano il 35%.</a:t>
            </a:r>
          </a:p>
        </p:txBody>
      </p:sp>
      <p:sp>
        <p:nvSpPr>
          <p:cNvPr id="5" name="AutoShape 5"/>
          <p:cNvSpPr/>
          <p:nvPr/>
        </p:nvSpPr>
        <p:spPr>
          <a:xfrm>
            <a:off x="1555" y="7150544"/>
            <a:ext cx="2380207" cy="3136456"/>
          </a:xfrm>
          <a:prstGeom prst="rect">
            <a:avLst/>
          </a:prstGeom>
          <a:solidFill>
            <a:srgbClr val="0F2F61"/>
          </a:solidFill>
        </p:spPr>
      </p:sp>
      <p:sp>
        <p:nvSpPr>
          <p:cNvPr id="6" name="AutoShape 6"/>
          <p:cNvSpPr/>
          <p:nvPr/>
        </p:nvSpPr>
        <p:spPr>
          <a:xfrm>
            <a:off x="1023915" y="1981200"/>
            <a:ext cx="119085" cy="6819900"/>
          </a:xfrm>
          <a:prstGeom prst="rect">
            <a:avLst/>
          </a:prstGeom>
          <a:solidFill>
            <a:srgbClr val="6790A4"/>
          </a:solidFill>
          <a:ln>
            <a:solidFill>
              <a:srgbClr val="6790A4"/>
            </a:solidFill>
          </a:ln>
        </p:spPr>
      </p:sp>
      <p:grpSp>
        <p:nvGrpSpPr>
          <p:cNvPr id="8" name="Group 8"/>
          <p:cNvGrpSpPr/>
          <p:nvPr/>
        </p:nvGrpSpPr>
        <p:grpSpPr>
          <a:xfrm rot="-8904737">
            <a:off x="15454555" y="5710328"/>
            <a:ext cx="1783652" cy="1783652"/>
            <a:chOff x="0" y="0"/>
            <a:chExt cx="6350000" cy="6350000"/>
          </a:xfrm>
        </p:grpSpPr>
        <p:sp>
          <p:nvSpPr>
            <p:cNvPr id="9" name="Freeform 9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0F2F61"/>
            </a:solidFill>
          </p:spPr>
        </p:sp>
      </p:grpSp>
      <p:grpSp>
        <p:nvGrpSpPr>
          <p:cNvPr id="10" name="Group 10"/>
          <p:cNvGrpSpPr>
            <a:grpSpLocks noChangeAspect="1"/>
          </p:cNvGrpSpPr>
          <p:nvPr/>
        </p:nvGrpSpPr>
        <p:grpSpPr>
          <a:xfrm rot="-8904737">
            <a:off x="14918878" y="6037049"/>
            <a:ext cx="1130209" cy="1130209"/>
            <a:chOff x="-2540" y="-2540"/>
            <a:chExt cx="6355080" cy="6355080"/>
          </a:xfrm>
        </p:grpSpPr>
        <p:sp>
          <p:nvSpPr>
            <p:cNvPr id="11" name="Freeform 11"/>
            <p:cNvSpPr/>
            <p:nvPr/>
          </p:nvSpPr>
          <p:spPr>
            <a:xfrm>
              <a:off x="-2540" y="-2540"/>
              <a:ext cx="6355080" cy="6355080"/>
            </a:xfrm>
            <a:custGeom>
              <a:avLst/>
              <a:gdLst/>
              <a:ahLst/>
              <a:cxnLst/>
              <a:rect l="l" t="t" r="r" b="b"/>
              <a:pathLst>
                <a:path w="6355080" h="6355080">
                  <a:moveTo>
                    <a:pt x="3177540" y="6355080"/>
                  </a:moveTo>
                  <a:cubicBezTo>
                    <a:pt x="2329180" y="6355080"/>
                    <a:pt x="1530350" y="6024880"/>
                    <a:pt x="930910" y="5424170"/>
                  </a:cubicBezTo>
                  <a:cubicBezTo>
                    <a:pt x="330200" y="4824730"/>
                    <a:pt x="0" y="4025900"/>
                    <a:pt x="0" y="3177540"/>
                  </a:cubicBezTo>
                  <a:cubicBezTo>
                    <a:pt x="0" y="2329180"/>
                    <a:pt x="330200" y="1530350"/>
                    <a:pt x="930910" y="930910"/>
                  </a:cubicBezTo>
                  <a:cubicBezTo>
                    <a:pt x="1530350" y="330200"/>
                    <a:pt x="2329180" y="0"/>
                    <a:pt x="3177540" y="0"/>
                  </a:cubicBezTo>
                  <a:cubicBezTo>
                    <a:pt x="4025900" y="0"/>
                    <a:pt x="4824730" y="330200"/>
                    <a:pt x="5424170" y="930910"/>
                  </a:cubicBezTo>
                  <a:cubicBezTo>
                    <a:pt x="6024880" y="1531620"/>
                    <a:pt x="6355080" y="2329180"/>
                    <a:pt x="6355080" y="3177540"/>
                  </a:cubicBezTo>
                  <a:cubicBezTo>
                    <a:pt x="6355080" y="4025900"/>
                    <a:pt x="6024880" y="4824730"/>
                    <a:pt x="5424170" y="5424170"/>
                  </a:cubicBezTo>
                  <a:cubicBezTo>
                    <a:pt x="4824730" y="6024880"/>
                    <a:pt x="4025900" y="6355080"/>
                    <a:pt x="3177540" y="6355080"/>
                  </a:cubicBezTo>
                  <a:close/>
                  <a:moveTo>
                    <a:pt x="3177540" y="190500"/>
                  </a:moveTo>
                  <a:cubicBezTo>
                    <a:pt x="2379980" y="190500"/>
                    <a:pt x="1629410" y="501650"/>
                    <a:pt x="1065530" y="1065530"/>
                  </a:cubicBezTo>
                  <a:cubicBezTo>
                    <a:pt x="501650" y="1629410"/>
                    <a:pt x="190500" y="2379980"/>
                    <a:pt x="190500" y="3177540"/>
                  </a:cubicBezTo>
                  <a:cubicBezTo>
                    <a:pt x="190500" y="3975100"/>
                    <a:pt x="501650" y="4725670"/>
                    <a:pt x="1065530" y="5289550"/>
                  </a:cubicBezTo>
                  <a:cubicBezTo>
                    <a:pt x="1629410" y="5853430"/>
                    <a:pt x="2379980" y="6164580"/>
                    <a:pt x="3177540" y="6164580"/>
                  </a:cubicBezTo>
                  <a:cubicBezTo>
                    <a:pt x="3975100" y="6164580"/>
                    <a:pt x="4725670" y="5853430"/>
                    <a:pt x="5289550" y="5289550"/>
                  </a:cubicBezTo>
                  <a:cubicBezTo>
                    <a:pt x="5853430" y="4725670"/>
                    <a:pt x="6164580" y="3975100"/>
                    <a:pt x="6164580" y="3177540"/>
                  </a:cubicBezTo>
                  <a:cubicBezTo>
                    <a:pt x="6164580" y="2379980"/>
                    <a:pt x="5853430" y="1629410"/>
                    <a:pt x="5289550" y="1065530"/>
                  </a:cubicBezTo>
                  <a:cubicBezTo>
                    <a:pt x="4725670" y="501650"/>
                    <a:pt x="3975100" y="190500"/>
                    <a:pt x="3177540" y="190500"/>
                  </a:cubicBezTo>
                  <a:close/>
                </a:path>
              </a:pathLst>
            </a:custGeom>
            <a:solidFill>
              <a:srgbClr val="0F2F61"/>
            </a:solidFill>
          </p:spPr>
        </p:sp>
      </p:grpSp>
      <p:pic>
        <p:nvPicPr>
          <p:cNvPr id="12" name="Picture 19">
            <a:extLst>
              <a:ext uri="{FF2B5EF4-FFF2-40B4-BE49-F238E27FC236}">
                <a16:creationId xmlns:a16="http://schemas.microsoft.com/office/drawing/2014/main" id="{554CD84D-ED3F-405F-9267-A889801CD7F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295717" y="7758189"/>
            <a:ext cx="1694566" cy="1921165"/>
          </a:xfrm>
          <a:prstGeom prst="rect">
            <a:avLst/>
          </a:prstGeom>
        </p:spPr>
      </p:pic>
      <p:pic>
        <p:nvPicPr>
          <p:cNvPr id="13" name="Immagine 12">
            <a:extLst>
              <a:ext uri="{FF2B5EF4-FFF2-40B4-BE49-F238E27FC236}">
                <a16:creationId xmlns:a16="http://schemas.microsoft.com/office/drawing/2014/main" id="{0DB324E1-D69B-4E87-9F1F-59DDE40D3E0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0175" y="2552700"/>
            <a:ext cx="10843987" cy="74815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988137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790A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 txBox="1"/>
          <p:nvPr/>
        </p:nvSpPr>
        <p:spPr>
          <a:xfrm>
            <a:off x="8043887" y="8267700"/>
            <a:ext cx="9215414" cy="167443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ts val="4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3000" b="1" i="0" u="none" strike="noStrike" kern="1200" cap="none" spc="3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itchFamily="18" charset="0"/>
                <a:ea typeface="Cambria" pitchFamily="18" charset="0"/>
                <a:cs typeface="+mn-cs"/>
              </a:rPr>
              <a:t>L’incremento delle quote di studenti in difficoltà è molto maggiore tra coloro che provengono da famiglie svantaggiate.</a:t>
            </a:r>
          </a:p>
        </p:txBody>
      </p:sp>
      <p:sp>
        <p:nvSpPr>
          <p:cNvPr id="5" name="AutoShape 5"/>
          <p:cNvSpPr/>
          <p:nvPr/>
        </p:nvSpPr>
        <p:spPr>
          <a:xfrm>
            <a:off x="15030991" y="-38100"/>
            <a:ext cx="3257009" cy="2959924"/>
          </a:xfrm>
          <a:prstGeom prst="rect">
            <a:avLst/>
          </a:prstGeom>
          <a:solidFill>
            <a:srgbClr val="FDFDFD"/>
          </a:solidFill>
        </p:spPr>
      </p:sp>
      <p:grpSp>
        <p:nvGrpSpPr>
          <p:cNvPr id="6" name="Group 6"/>
          <p:cNvGrpSpPr/>
          <p:nvPr/>
        </p:nvGrpSpPr>
        <p:grpSpPr>
          <a:xfrm>
            <a:off x="1072668" y="7371057"/>
            <a:ext cx="1887243" cy="1887243"/>
            <a:chOff x="0" y="0"/>
            <a:chExt cx="6350000" cy="6350000"/>
          </a:xfrm>
        </p:grpSpPr>
        <p:sp>
          <p:nvSpPr>
            <p:cNvPr id="7" name="Freeform 7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FDFDFD"/>
            </a:solidFill>
          </p:spPr>
        </p:sp>
      </p:grpSp>
      <p:grpSp>
        <p:nvGrpSpPr>
          <p:cNvPr id="8" name="Group 8"/>
          <p:cNvGrpSpPr>
            <a:grpSpLocks noChangeAspect="1"/>
          </p:cNvGrpSpPr>
          <p:nvPr/>
        </p:nvGrpSpPr>
        <p:grpSpPr>
          <a:xfrm>
            <a:off x="1965132" y="7182178"/>
            <a:ext cx="1319595" cy="1319595"/>
            <a:chOff x="-2540" y="-2540"/>
            <a:chExt cx="6355080" cy="6355080"/>
          </a:xfrm>
        </p:grpSpPr>
        <p:sp>
          <p:nvSpPr>
            <p:cNvPr id="9" name="Freeform 9"/>
            <p:cNvSpPr/>
            <p:nvPr/>
          </p:nvSpPr>
          <p:spPr>
            <a:xfrm>
              <a:off x="-2540" y="-2540"/>
              <a:ext cx="6355080" cy="6355080"/>
            </a:xfrm>
            <a:custGeom>
              <a:avLst/>
              <a:gdLst/>
              <a:ahLst/>
              <a:cxnLst/>
              <a:rect l="l" t="t" r="r" b="b"/>
              <a:pathLst>
                <a:path w="6355080" h="6355080">
                  <a:moveTo>
                    <a:pt x="3177540" y="6355080"/>
                  </a:moveTo>
                  <a:cubicBezTo>
                    <a:pt x="2329180" y="6355080"/>
                    <a:pt x="1530350" y="6024880"/>
                    <a:pt x="930910" y="5424170"/>
                  </a:cubicBezTo>
                  <a:cubicBezTo>
                    <a:pt x="330200" y="4824730"/>
                    <a:pt x="0" y="4025900"/>
                    <a:pt x="0" y="3177540"/>
                  </a:cubicBezTo>
                  <a:cubicBezTo>
                    <a:pt x="0" y="2329180"/>
                    <a:pt x="330200" y="1530350"/>
                    <a:pt x="930910" y="930910"/>
                  </a:cubicBezTo>
                  <a:cubicBezTo>
                    <a:pt x="1530350" y="330200"/>
                    <a:pt x="2329180" y="0"/>
                    <a:pt x="3177540" y="0"/>
                  </a:cubicBezTo>
                  <a:cubicBezTo>
                    <a:pt x="4025900" y="0"/>
                    <a:pt x="4824730" y="330200"/>
                    <a:pt x="5424170" y="930910"/>
                  </a:cubicBezTo>
                  <a:cubicBezTo>
                    <a:pt x="6024880" y="1531620"/>
                    <a:pt x="6355080" y="2329180"/>
                    <a:pt x="6355080" y="3177540"/>
                  </a:cubicBezTo>
                  <a:cubicBezTo>
                    <a:pt x="6355080" y="4025900"/>
                    <a:pt x="6024880" y="4824730"/>
                    <a:pt x="5424170" y="5424170"/>
                  </a:cubicBezTo>
                  <a:cubicBezTo>
                    <a:pt x="4824730" y="6024880"/>
                    <a:pt x="4025900" y="6355080"/>
                    <a:pt x="3177540" y="6355080"/>
                  </a:cubicBezTo>
                  <a:close/>
                  <a:moveTo>
                    <a:pt x="3177540" y="190500"/>
                  </a:moveTo>
                  <a:cubicBezTo>
                    <a:pt x="2379980" y="190500"/>
                    <a:pt x="1629410" y="501650"/>
                    <a:pt x="1065530" y="1065530"/>
                  </a:cubicBezTo>
                  <a:cubicBezTo>
                    <a:pt x="501650" y="1629410"/>
                    <a:pt x="190500" y="2379980"/>
                    <a:pt x="190500" y="3177540"/>
                  </a:cubicBezTo>
                  <a:cubicBezTo>
                    <a:pt x="190500" y="3975100"/>
                    <a:pt x="501650" y="4725670"/>
                    <a:pt x="1065530" y="5289550"/>
                  </a:cubicBezTo>
                  <a:cubicBezTo>
                    <a:pt x="1629410" y="5853430"/>
                    <a:pt x="2379980" y="6164580"/>
                    <a:pt x="3177540" y="6164580"/>
                  </a:cubicBezTo>
                  <a:cubicBezTo>
                    <a:pt x="3975100" y="6164580"/>
                    <a:pt x="4725670" y="5853430"/>
                    <a:pt x="5289550" y="5289550"/>
                  </a:cubicBezTo>
                  <a:cubicBezTo>
                    <a:pt x="5853430" y="4725670"/>
                    <a:pt x="6164580" y="3975100"/>
                    <a:pt x="6164580" y="3177540"/>
                  </a:cubicBezTo>
                  <a:cubicBezTo>
                    <a:pt x="6164580" y="2379980"/>
                    <a:pt x="5853430" y="1629410"/>
                    <a:pt x="5289550" y="1065530"/>
                  </a:cubicBezTo>
                  <a:cubicBezTo>
                    <a:pt x="4725670" y="501650"/>
                    <a:pt x="3975100" y="190500"/>
                    <a:pt x="3177540" y="190500"/>
                  </a:cubicBezTo>
                  <a:close/>
                </a:path>
              </a:pathLst>
            </a:custGeom>
            <a:solidFill>
              <a:srgbClr val="0F2F61"/>
            </a:solidFill>
          </p:spPr>
        </p:sp>
      </p:grpSp>
      <p:sp>
        <p:nvSpPr>
          <p:cNvPr id="10" name="AutoShape 10"/>
          <p:cNvSpPr/>
          <p:nvPr/>
        </p:nvSpPr>
        <p:spPr>
          <a:xfrm>
            <a:off x="17031566" y="419100"/>
            <a:ext cx="119085" cy="5591822"/>
          </a:xfrm>
          <a:prstGeom prst="rect">
            <a:avLst/>
          </a:prstGeom>
          <a:solidFill>
            <a:srgbClr val="0F2F61"/>
          </a:solidFill>
        </p:spPr>
      </p:sp>
      <p:grpSp>
        <p:nvGrpSpPr>
          <p:cNvPr id="11" name="Group 11"/>
          <p:cNvGrpSpPr/>
          <p:nvPr/>
        </p:nvGrpSpPr>
        <p:grpSpPr>
          <a:xfrm>
            <a:off x="26845" y="526774"/>
            <a:ext cx="11265600" cy="2456139"/>
            <a:chOff x="2834689" y="-913709"/>
            <a:chExt cx="12921634" cy="3274850"/>
          </a:xfrm>
        </p:grpSpPr>
        <p:sp>
          <p:nvSpPr>
            <p:cNvPr id="12" name="TextBox 12"/>
            <p:cNvSpPr txBox="1"/>
            <p:nvPr/>
          </p:nvSpPr>
          <p:spPr>
            <a:xfrm>
              <a:off x="4377122" y="-913709"/>
              <a:ext cx="11379201" cy="2832910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sz="3200" b="1" i="0" u="none" strike="noStrike" kern="1200" cap="none" spc="825" normalizeH="0" baseline="0" noProof="0" dirty="0">
                  <a:ln>
                    <a:noFill/>
                  </a:ln>
                  <a:solidFill>
                    <a:srgbClr val="FDFDFD"/>
                  </a:solidFill>
                  <a:effectLst/>
                  <a:uLnTx/>
                  <a:uFillTx/>
                  <a:latin typeface="Cambria" pitchFamily="18" charset="0"/>
                  <a:ea typeface="Cambria" pitchFamily="18" charset="0"/>
                  <a:cs typeface="+mn-cs"/>
                </a:rPr>
                <a:t>ANCHE LE DIFFERENZE SONO DIVERSE</a:t>
              </a:r>
            </a:p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sz="3200" b="0" i="0" u="none" strike="noStrike" kern="1200" cap="none" spc="825" normalizeH="0" baseline="0" noProof="0" dirty="0">
                  <a:ln>
                    <a:noFill/>
                  </a:ln>
                  <a:solidFill>
                    <a:srgbClr val="FDFDFD"/>
                  </a:solidFill>
                  <a:effectLst/>
                  <a:uLnTx/>
                  <a:uFillTx/>
                  <a:latin typeface="Cambria" pitchFamily="18" charset="0"/>
                  <a:ea typeface="Cambria" pitchFamily="18" charset="0"/>
                  <a:cs typeface="+mn-cs"/>
                </a:rPr>
                <a:t>Italiano grado 13</a:t>
              </a:r>
            </a:p>
          </p:txBody>
        </p:sp>
        <p:sp>
          <p:nvSpPr>
            <p:cNvPr id="13" name="AutoShape 13"/>
            <p:cNvSpPr/>
            <p:nvPr/>
          </p:nvSpPr>
          <p:spPr>
            <a:xfrm>
              <a:off x="2834689" y="2193924"/>
              <a:ext cx="11953006" cy="167217"/>
            </a:xfrm>
            <a:prstGeom prst="rect">
              <a:avLst/>
            </a:prstGeom>
            <a:solidFill>
              <a:srgbClr val="0F2F61"/>
            </a:solidFill>
          </p:spPr>
        </p:sp>
      </p:grpSp>
      <p:sp>
        <p:nvSpPr>
          <p:cNvPr id="14" name="AutoShape 14"/>
          <p:cNvSpPr/>
          <p:nvPr/>
        </p:nvSpPr>
        <p:spPr>
          <a:xfrm>
            <a:off x="-27470" y="0"/>
            <a:ext cx="1023248" cy="1190339"/>
          </a:xfrm>
          <a:prstGeom prst="rect">
            <a:avLst/>
          </a:prstGeom>
          <a:solidFill>
            <a:srgbClr val="FDFDFD"/>
          </a:solidFill>
        </p:spPr>
      </p:sp>
      <p:pic>
        <p:nvPicPr>
          <p:cNvPr id="15" name="Picture 19">
            <a:extLst>
              <a:ext uri="{FF2B5EF4-FFF2-40B4-BE49-F238E27FC236}">
                <a16:creationId xmlns:a16="http://schemas.microsoft.com/office/drawing/2014/main" id="{5CADCE8D-3C92-4914-B88E-57B3D843923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5221834" y="495300"/>
            <a:ext cx="1694566" cy="1921165"/>
          </a:xfrm>
          <a:prstGeom prst="rect">
            <a:avLst/>
          </a:prstGeom>
        </p:spPr>
      </p:pic>
      <p:graphicFrame>
        <p:nvGraphicFramePr>
          <p:cNvPr id="17" name="Grafico 16">
            <a:extLst>
              <a:ext uri="{FF2B5EF4-FFF2-40B4-BE49-F238E27FC236}">
                <a16:creationId xmlns:a16="http://schemas.microsoft.com/office/drawing/2014/main" id="{B2CBF521-72C2-4A92-B4B9-293A5213B10F}"/>
              </a:ext>
            </a:extLst>
          </p:cNvPr>
          <p:cNvGraphicFramePr>
            <a:graphicFrameLocks/>
          </p:cNvGraphicFramePr>
          <p:nvPr/>
        </p:nvGraphicFramePr>
        <p:xfrm>
          <a:off x="3505200" y="3248745"/>
          <a:ext cx="10058400" cy="46874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AutoShape 33"/>
          <p:cNvSpPr/>
          <p:nvPr/>
        </p:nvSpPr>
        <p:spPr>
          <a:xfrm>
            <a:off x="0" y="-19050"/>
            <a:ext cx="9601200" cy="10325100"/>
          </a:xfrm>
          <a:prstGeom prst="rect">
            <a:avLst/>
          </a:prstGeom>
          <a:solidFill>
            <a:srgbClr val="FDFDFD"/>
          </a:solidFill>
        </p:spPr>
      </p:sp>
      <p:sp>
        <p:nvSpPr>
          <p:cNvPr id="38" name="AutoShape 38"/>
          <p:cNvSpPr/>
          <p:nvPr/>
        </p:nvSpPr>
        <p:spPr>
          <a:xfrm>
            <a:off x="16812474" y="2677"/>
            <a:ext cx="1475526" cy="1636365"/>
          </a:xfrm>
          <a:prstGeom prst="rect">
            <a:avLst/>
          </a:prstGeom>
          <a:solidFill>
            <a:srgbClr val="FDFDFD"/>
          </a:solidFill>
        </p:spPr>
      </p:sp>
      <p:sp>
        <p:nvSpPr>
          <p:cNvPr id="39" name="AutoShape 39"/>
          <p:cNvSpPr/>
          <p:nvPr/>
        </p:nvSpPr>
        <p:spPr>
          <a:xfrm>
            <a:off x="7063275" y="625781"/>
            <a:ext cx="10869754" cy="125413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</p:sp>
      <p:pic>
        <p:nvPicPr>
          <p:cNvPr id="40" name="Picture 19">
            <a:extLst>
              <a:ext uri="{FF2B5EF4-FFF2-40B4-BE49-F238E27FC236}">
                <a16:creationId xmlns:a16="http://schemas.microsoft.com/office/drawing/2014/main" id="{7F214137-75E6-4666-A81E-D3709D829A4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908826" y="540425"/>
            <a:ext cx="1694566" cy="1921165"/>
          </a:xfrm>
          <a:prstGeom prst="rect">
            <a:avLst/>
          </a:prstGeom>
        </p:spPr>
      </p:pic>
      <p:sp>
        <p:nvSpPr>
          <p:cNvPr id="12" name="TextBox 37">
            <a:extLst>
              <a:ext uri="{FF2B5EF4-FFF2-40B4-BE49-F238E27FC236}">
                <a16:creationId xmlns:a16="http://schemas.microsoft.com/office/drawing/2014/main" id="{82E2ADC2-0F61-4ABB-B796-0ECA76030F85}"/>
              </a:ext>
            </a:extLst>
          </p:cNvPr>
          <p:cNvSpPr txBox="1"/>
          <p:nvPr/>
        </p:nvSpPr>
        <p:spPr>
          <a:xfrm>
            <a:off x="10018834" y="2894095"/>
            <a:ext cx="7914195" cy="624215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57200" marR="0" lvl="0" indent="-457200" algn="l" defTabSz="914400" rtl="0" eaLnBrk="1" fontAlgn="auto" latinLnBrk="0" hangingPunct="1">
              <a:lnSpc>
                <a:spcPts val="40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Ø"/>
              <a:tabLst/>
              <a:defRPr/>
            </a:pPr>
            <a:r>
              <a:rPr kumimoji="0" lang="it-IT" sz="2200" b="0" i="0" u="none" strike="noStrike" kern="1200" cap="none" spc="27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itchFamily="18" charset="0"/>
                <a:ea typeface="Cambria" pitchFamily="18" charset="0"/>
                <a:cs typeface="+mn-cs"/>
              </a:rPr>
              <a:t>Permangono differenze territoriali molto rilevanti, più forti dopo la pandemia</a:t>
            </a:r>
          </a:p>
          <a:p>
            <a:pPr marL="457200" marR="0" lvl="0" indent="-457200" algn="l" defTabSz="914400" rtl="0" eaLnBrk="1" fontAlgn="auto" latinLnBrk="0" hangingPunct="1">
              <a:lnSpc>
                <a:spcPts val="40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Ø"/>
              <a:tabLst/>
              <a:defRPr/>
            </a:pPr>
            <a:r>
              <a:rPr kumimoji="0" lang="it-IT" sz="2200" b="0" i="0" u="none" strike="noStrike" kern="1200" cap="none" spc="27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itchFamily="18" charset="0"/>
                <a:ea typeface="Cambria" pitchFamily="18" charset="0"/>
                <a:cs typeface="+mn-cs"/>
              </a:rPr>
              <a:t>Le regioni si dividono in tre gruppi:</a:t>
            </a:r>
          </a:p>
          <a:p>
            <a:pPr marL="1433513" marR="0" lvl="1" indent="-511175" algn="l" defTabSz="914400" rtl="0" eaLnBrk="1" fontAlgn="auto" latinLnBrk="0" hangingPunct="1">
              <a:lnSpc>
                <a:spcPts val="40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it-IT" sz="2200" b="0" i="0" u="none" strike="noStrike" kern="1200" cap="none" spc="27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itchFamily="18" charset="0"/>
                <a:ea typeface="Cambria" pitchFamily="18" charset="0"/>
                <a:cs typeface="+mn-cs"/>
              </a:rPr>
              <a:t> </a:t>
            </a:r>
            <a:r>
              <a:rPr kumimoji="0" lang="it-IT" sz="2200" b="1" i="0" u="none" strike="noStrike" kern="1200" cap="none" spc="27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itchFamily="18" charset="0"/>
                <a:ea typeface="Cambria" pitchFamily="18" charset="0"/>
                <a:cs typeface="+mn-cs"/>
              </a:rPr>
              <a:t>sopra la media nazionale 2019</a:t>
            </a:r>
            <a:r>
              <a:rPr kumimoji="0" lang="it-IT" sz="2200" b="0" i="0" u="none" strike="noStrike" kern="1200" cap="none" spc="27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itchFamily="18" charset="0"/>
                <a:ea typeface="Cambria" pitchFamily="18" charset="0"/>
                <a:cs typeface="+mn-cs"/>
              </a:rPr>
              <a:t>: </a:t>
            </a:r>
            <a:r>
              <a:rPr kumimoji="0" lang="it-IT" sz="2200" b="0" i="0" u="none" strike="noStrike" kern="1200" cap="none" spc="27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itchFamily="18" charset="0"/>
                <a:ea typeface="Cambria" pitchFamily="18" charset="0"/>
                <a:cs typeface="+mn-cs"/>
              </a:rPr>
              <a:t>Prov</a:t>
            </a:r>
            <a:r>
              <a:rPr kumimoji="0" lang="it-IT" sz="2200" b="0" i="0" u="none" strike="noStrike" kern="1200" cap="none" spc="27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itchFamily="18" charset="0"/>
                <a:ea typeface="Cambria" pitchFamily="18" charset="0"/>
                <a:cs typeface="+mn-cs"/>
              </a:rPr>
              <a:t>. Aut. di Trento</a:t>
            </a:r>
          </a:p>
          <a:p>
            <a:pPr marL="1433513" marR="0" lvl="1" indent="-511175" algn="l" defTabSz="914400" rtl="0" eaLnBrk="1" fontAlgn="auto" latinLnBrk="0" hangingPunct="1">
              <a:lnSpc>
                <a:spcPts val="40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it-IT" sz="2200" b="0" i="0" u="none" strike="noStrike" kern="1200" cap="none" spc="27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itchFamily="18" charset="0"/>
                <a:ea typeface="Cambria" pitchFamily="18" charset="0"/>
                <a:cs typeface="+mn-cs"/>
              </a:rPr>
              <a:t> </a:t>
            </a:r>
            <a:r>
              <a:rPr kumimoji="0" lang="it-IT" sz="2200" b="1" i="0" u="none" strike="noStrike" kern="1200" cap="none" spc="27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itchFamily="18" charset="0"/>
                <a:ea typeface="Cambria" pitchFamily="18" charset="0"/>
                <a:cs typeface="+mn-cs"/>
              </a:rPr>
              <a:t>in linea con la media nazionale 2019</a:t>
            </a:r>
            <a:r>
              <a:rPr kumimoji="0" lang="it-IT" sz="2200" b="0" i="0" u="none" strike="noStrike" kern="1200" cap="none" spc="27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itchFamily="18" charset="0"/>
                <a:ea typeface="Cambria" pitchFamily="18" charset="0"/>
                <a:cs typeface="+mn-cs"/>
              </a:rPr>
              <a:t>: Valle d’Aosta, Piemonte, Liguria, Lombardia, </a:t>
            </a:r>
            <a:r>
              <a:rPr kumimoji="0" lang="it-IT" sz="2200" b="0" i="0" u="none" strike="noStrike" kern="1200" cap="none" spc="27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itchFamily="18" charset="0"/>
                <a:ea typeface="Cambria" pitchFamily="18" charset="0"/>
                <a:cs typeface="+mn-cs"/>
              </a:rPr>
              <a:t>Prov</a:t>
            </a:r>
            <a:r>
              <a:rPr kumimoji="0" lang="it-IT" sz="2200" b="0" i="0" u="none" strike="noStrike" kern="1200" cap="none" spc="27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itchFamily="18" charset="0"/>
                <a:ea typeface="Cambria" pitchFamily="18" charset="0"/>
                <a:cs typeface="+mn-cs"/>
              </a:rPr>
              <a:t>. Aut. di Bolzano (l. </a:t>
            </a:r>
            <a:r>
              <a:rPr kumimoji="0" lang="it-IT" sz="2200" b="0" i="0" u="none" strike="noStrike" kern="1200" cap="none" spc="27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itchFamily="18" charset="0"/>
                <a:ea typeface="Cambria" pitchFamily="18" charset="0"/>
                <a:cs typeface="+mn-cs"/>
              </a:rPr>
              <a:t>it</a:t>
            </a:r>
            <a:r>
              <a:rPr kumimoji="0" lang="it-IT" sz="2200" b="0" i="0" u="none" strike="noStrike" kern="1200" cap="none" spc="27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itchFamily="18" charset="0"/>
                <a:ea typeface="Cambria" pitchFamily="18" charset="0"/>
                <a:cs typeface="+mn-cs"/>
              </a:rPr>
              <a:t>.), Veneto, Friuli-Venezia G., Emilia-Romagna, Toscana, Umbria, Marche, Molise</a:t>
            </a:r>
          </a:p>
          <a:p>
            <a:pPr marL="1433513" marR="0" lvl="1" indent="-511175" algn="l" defTabSz="914400" rtl="0" eaLnBrk="1" fontAlgn="auto" latinLnBrk="0" hangingPunct="1">
              <a:lnSpc>
                <a:spcPts val="40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it-IT" sz="2200" b="0" i="0" u="none" strike="noStrike" kern="1200" cap="none" spc="27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itchFamily="18" charset="0"/>
                <a:ea typeface="Cambria" pitchFamily="18" charset="0"/>
                <a:cs typeface="+mn-cs"/>
              </a:rPr>
              <a:t> </a:t>
            </a:r>
            <a:r>
              <a:rPr kumimoji="0" lang="it-IT" sz="2200" b="1" i="0" u="none" strike="noStrike" kern="1200" cap="none" spc="27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itchFamily="18" charset="0"/>
                <a:ea typeface="Cambria" pitchFamily="18" charset="0"/>
                <a:cs typeface="+mn-cs"/>
              </a:rPr>
              <a:t>sotto la media nazionale 2019</a:t>
            </a:r>
            <a:r>
              <a:rPr kumimoji="0" lang="it-IT" sz="2200" b="0" i="0" u="none" strike="noStrike" kern="1200" cap="none" spc="27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itchFamily="18" charset="0"/>
                <a:ea typeface="Cambria" pitchFamily="18" charset="0"/>
                <a:cs typeface="+mn-cs"/>
              </a:rPr>
              <a:t>: Lazio, Abruzzo, Campania, Puglia, Basilicata, Calabria, Sicilia, Sardegna</a:t>
            </a:r>
          </a:p>
        </p:txBody>
      </p:sp>
      <p:sp>
        <p:nvSpPr>
          <p:cNvPr id="9" name="TextBox 34">
            <a:extLst>
              <a:ext uri="{FF2B5EF4-FFF2-40B4-BE49-F238E27FC236}">
                <a16:creationId xmlns:a16="http://schemas.microsoft.com/office/drawing/2014/main" id="{FC7C2A12-0DA1-BD4E-B8D5-1F230CA38400}"/>
              </a:ext>
            </a:extLst>
          </p:cNvPr>
          <p:cNvSpPr txBox="1"/>
          <p:nvPr/>
        </p:nvSpPr>
        <p:spPr>
          <a:xfrm>
            <a:off x="9949480" y="961933"/>
            <a:ext cx="6052520" cy="13542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825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mbria" pitchFamily="18" charset="0"/>
                <a:ea typeface="Cambria" pitchFamily="18" charset="0"/>
                <a:cs typeface="+mn-cs"/>
              </a:rPr>
              <a:t>ITALIANO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825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mbria" pitchFamily="18" charset="0"/>
                <a:ea typeface="Cambria" pitchFamily="18" charset="0"/>
                <a:cs typeface="+mn-cs"/>
              </a:rPr>
              <a:t>Grado 13</a:t>
            </a:r>
          </a:p>
        </p:txBody>
      </p:sp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67E55CED-9E7C-4040-963B-0A746126CEC2}"/>
              </a:ext>
            </a:extLst>
          </p:cNvPr>
          <p:cNvSpPr txBox="1"/>
          <p:nvPr/>
        </p:nvSpPr>
        <p:spPr>
          <a:xfrm>
            <a:off x="1752600" y="3582769"/>
            <a:ext cx="5410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b="1" dirty="0"/>
              <a:t>I risultati di ITALIANO per livelli di competenza</a:t>
            </a:r>
          </a:p>
          <a:p>
            <a:pPr algn="ctr"/>
            <a:r>
              <a:rPr lang="it-IT" sz="1600" dirty="0"/>
              <a:t>Grado 13</a:t>
            </a: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038D7ABB-FF56-42EF-99B9-740EB7E219D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56" y="4444986"/>
            <a:ext cx="9531144" cy="4784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724378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AutoShape 33"/>
          <p:cNvSpPr/>
          <p:nvPr/>
        </p:nvSpPr>
        <p:spPr>
          <a:xfrm>
            <a:off x="-76200" y="1"/>
            <a:ext cx="9601200" cy="10325100"/>
          </a:xfrm>
          <a:prstGeom prst="rect">
            <a:avLst/>
          </a:prstGeom>
          <a:solidFill>
            <a:srgbClr val="FDFDFD"/>
          </a:solidFill>
        </p:spPr>
      </p:sp>
      <p:sp>
        <p:nvSpPr>
          <p:cNvPr id="37" name="TextBox 37"/>
          <p:cNvSpPr txBox="1"/>
          <p:nvPr/>
        </p:nvSpPr>
        <p:spPr>
          <a:xfrm>
            <a:off x="1001205" y="5348049"/>
            <a:ext cx="7623486" cy="33239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Ø"/>
              <a:tabLst/>
              <a:defRPr/>
            </a:pPr>
            <a:r>
              <a:rPr kumimoji="0" lang="it-IT" sz="2400" b="0" i="0" u="none" strike="noStrike" kern="1200" cap="none" spc="27" normalizeH="0" baseline="0" noProof="0" dirty="0">
                <a:ln>
                  <a:noFill/>
                </a:ln>
                <a:solidFill>
                  <a:srgbClr val="0F2F61"/>
                </a:solidFill>
                <a:effectLst/>
                <a:uLnTx/>
                <a:uFillTx/>
                <a:latin typeface="Cambria" pitchFamily="18" charset="0"/>
                <a:ea typeface="Cambria" pitchFamily="18" charset="0"/>
                <a:cs typeface="+mn-cs"/>
              </a:rPr>
              <a:t>In 6 regioni il calo dei risultati è particolarmente rilevante</a:t>
            </a:r>
            <a:endParaRPr kumimoji="0" lang="it-IT" sz="2400" b="1" i="0" u="none" strike="noStrike" kern="1200" cap="none" spc="27" normalizeH="0" baseline="0" noProof="0" dirty="0">
              <a:ln>
                <a:noFill/>
              </a:ln>
              <a:solidFill>
                <a:srgbClr val="0F2F61"/>
              </a:solidFill>
              <a:effectLst/>
              <a:uLnTx/>
              <a:uFillTx/>
              <a:latin typeface="Cambria" pitchFamily="18" charset="0"/>
              <a:ea typeface="Cambria" pitchFamily="18" charset="0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Ø"/>
              <a:tabLst/>
              <a:defRPr/>
            </a:pPr>
            <a:r>
              <a:rPr kumimoji="0" lang="it-IT" sz="2400" b="0" i="1" u="none" strike="noStrike" kern="1200" cap="none" spc="27" normalizeH="0" baseline="0" noProof="0" dirty="0">
                <a:ln>
                  <a:noFill/>
                </a:ln>
                <a:solidFill>
                  <a:srgbClr val="0F2F61"/>
                </a:solidFill>
                <a:effectLst/>
                <a:uLnTx/>
                <a:uFillTx/>
                <a:latin typeface="Cambria" pitchFamily="18" charset="0"/>
                <a:ea typeface="Cambria" pitchFamily="18" charset="0"/>
                <a:cs typeface="+mn-cs"/>
              </a:rPr>
              <a:t>Learning loss </a:t>
            </a:r>
            <a:r>
              <a:rPr kumimoji="0" lang="it-IT" sz="2400" b="0" i="0" u="none" strike="noStrike" kern="1200" cap="none" spc="27" normalizeH="0" baseline="0" noProof="0" dirty="0">
                <a:ln>
                  <a:noFill/>
                </a:ln>
                <a:solidFill>
                  <a:srgbClr val="0F2F61"/>
                </a:solidFill>
                <a:effectLst/>
                <a:uLnTx/>
                <a:uFillTx/>
                <a:latin typeface="Cambria" pitchFamily="18" charset="0"/>
                <a:ea typeface="Cambria" pitchFamily="18" charset="0"/>
                <a:cs typeface="+mn-cs"/>
              </a:rPr>
              <a:t>più alto si registra in Campania e in Puglia</a:t>
            </a:r>
            <a:endParaRPr kumimoji="0" lang="it-IT" sz="2400" b="1" i="0" u="none" strike="noStrike" kern="1200" cap="none" spc="27" normalizeH="0" baseline="0" noProof="0" dirty="0">
              <a:ln>
                <a:noFill/>
              </a:ln>
              <a:solidFill>
                <a:srgbClr val="0F2F61"/>
              </a:solidFill>
              <a:effectLst/>
              <a:uLnTx/>
              <a:uFillTx/>
              <a:latin typeface="Cambria" pitchFamily="18" charset="0"/>
              <a:ea typeface="Cambria" pitchFamily="18" charset="0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Ø"/>
              <a:tabLst/>
              <a:defRPr/>
            </a:pPr>
            <a:r>
              <a:rPr kumimoji="0" lang="it-IT" sz="2400" b="0" i="0" u="none" strike="noStrike" kern="1200" cap="none" spc="27" normalizeH="0" baseline="0" noProof="0">
                <a:ln>
                  <a:noFill/>
                </a:ln>
                <a:solidFill>
                  <a:srgbClr val="0F2F61"/>
                </a:solidFill>
                <a:effectLst/>
                <a:uLnTx/>
                <a:uFillTx/>
                <a:latin typeface="Cambria" pitchFamily="18" charset="0"/>
                <a:ea typeface="Cambria" pitchFamily="18" charset="0"/>
                <a:cs typeface="+mn-cs"/>
              </a:rPr>
              <a:t>In Veneto e in Friuli-Venezia Giulia i risultati medi rispetto alla media nazionale 2021 rimangono comunque più alti, in Campania e in Puglia gli esiti medi sono significativamente più bassi rispetto alla media nazionale 2021</a:t>
            </a:r>
            <a:endParaRPr kumimoji="0" lang="it-IT" sz="2400" b="0" i="0" u="none" strike="noStrike" kern="1200" cap="none" spc="27" normalizeH="0" baseline="0" noProof="0" dirty="0">
              <a:ln>
                <a:noFill/>
              </a:ln>
              <a:solidFill>
                <a:srgbClr val="0F2F61"/>
              </a:solidFill>
              <a:effectLst/>
              <a:uLnTx/>
              <a:uFillTx/>
              <a:latin typeface="Cambria" pitchFamily="18" charset="0"/>
              <a:ea typeface="Cambria" pitchFamily="18" charset="0"/>
              <a:cs typeface="+mn-cs"/>
            </a:endParaRPr>
          </a:p>
        </p:txBody>
      </p:sp>
      <p:sp>
        <p:nvSpPr>
          <p:cNvPr id="38" name="AutoShape 38"/>
          <p:cNvSpPr/>
          <p:nvPr/>
        </p:nvSpPr>
        <p:spPr>
          <a:xfrm>
            <a:off x="16812474" y="2677"/>
            <a:ext cx="1475526" cy="1636365"/>
          </a:xfrm>
          <a:prstGeom prst="rect">
            <a:avLst/>
          </a:prstGeom>
          <a:solidFill>
            <a:srgbClr val="FDFDFD"/>
          </a:solidFill>
        </p:spPr>
      </p:sp>
      <p:sp>
        <p:nvSpPr>
          <p:cNvPr id="39" name="AutoShape 39"/>
          <p:cNvSpPr/>
          <p:nvPr/>
        </p:nvSpPr>
        <p:spPr>
          <a:xfrm>
            <a:off x="7063275" y="625781"/>
            <a:ext cx="10869754" cy="125413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</p:sp>
      <p:pic>
        <p:nvPicPr>
          <p:cNvPr id="40" name="Picture 19">
            <a:extLst>
              <a:ext uri="{FF2B5EF4-FFF2-40B4-BE49-F238E27FC236}">
                <a16:creationId xmlns:a16="http://schemas.microsoft.com/office/drawing/2014/main" id="{7F214137-75E6-4666-A81E-D3709D829A4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908826" y="540425"/>
            <a:ext cx="1694566" cy="1921165"/>
          </a:xfrm>
          <a:prstGeom prst="rect">
            <a:avLst/>
          </a:prstGeom>
        </p:spPr>
      </p:pic>
      <p:sp>
        <p:nvSpPr>
          <p:cNvPr id="9" name="TextBox 34">
            <a:extLst>
              <a:ext uri="{FF2B5EF4-FFF2-40B4-BE49-F238E27FC236}">
                <a16:creationId xmlns:a16="http://schemas.microsoft.com/office/drawing/2014/main" id="{6DB55026-F5E3-7143-AB6B-25EDF61EAE9B}"/>
              </a:ext>
            </a:extLst>
          </p:cNvPr>
          <p:cNvSpPr txBox="1"/>
          <p:nvPr/>
        </p:nvSpPr>
        <p:spPr>
          <a:xfrm>
            <a:off x="1028700" y="2564130"/>
            <a:ext cx="8115300" cy="196977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4400" b="0" i="0" u="none" strike="noStrike" kern="1200" cap="none" spc="825" normalizeH="0" baseline="0" noProof="0" dirty="0">
                <a:ln>
                  <a:noFill/>
                </a:ln>
                <a:solidFill>
                  <a:srgbClr val="0F2F61"/>
                </a:solidFill>
                <a:effectLst/>
                <a:uLnTx/>
                <a:uFillTx/>
                <a:latin typeface="Cambria" pitchFamily="18" charset="0"/>
                <a:ea typeface="Cambria" pitchFamily="18" charset="0"/>
                <a:cs typeface="+mn-cs"/>
              </a:rPr>
              <a:t>Dove si registrano le perdite maggiori?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3000" b="0" i="0" u="none" strike="noStrike" kern="1200" cap="none" spc="825" normalizeH="0" baseline="0" noProof="0" dirty="0">
                <a:ln>
                  <a:noFill/>
                </a:ln>
                <a:solidFill>
                  <a:srgbClr val="0F2F61"/>
                </a:solidFill>
                <a:effectLst/>
                <a:uLnTx/>
                <a:uFillTx/>
                <a:latin typeface="Cambria" pitchFamily="18" charset="0"/>
                <a:ea typeface="Cambria" pitchFamily="18" charset="0"/>
                <a:cs typeface="+mn-cs"/>
              </a:rPr>
              <a:t>Italiano - grado 13</a:t>
            </a:r>
            <a:r>
              <a:rPr kumimoji="0" lang="it-IT" sz="4000" b="0" i="0" u="none" strike="noStrike" kern="1200" cap="none" spc="825" normalizeH="0" baseline="0" noProof="0" dirty="0">
                <a:ln>
                  <a:noFill/>
                </a:ln>
                <a:solidFill>
                  <a:srgbClr val="0F2F61"/>
                </a:solidFill>
                <a:effectLst/>
                <a:uLnTx/>
                <a:uFillTx/>
                <a:latin typeface="Cambria" pitchFamily="18" charset="0"/>
                <a:ea typeface="Cambria" pitchFamily="18" charset="0"/>
                <a:cs typeface="+mn-cs"/>
              </a:rPr>
              <a:t> </a:t>
            </a: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EFF240C3-3978-E645-8E92-8F9ACE181D5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9591" y="2262146"/>
            <a:ext cx="8207920" cy="6057900"/>
          </a:xfrm>
          <a:prstGeom prst="rect">
            <a:avLst/>
          </a:prstGeom>
        </p:spPr>
      </p:pic>
      <p:cxnSp>
        <p:nvCxnSpPr>
          <p:cNvPr id="11" name="Connettore diritto 10">
            <a:extLst>
              <a:ext uri="{FF2B5EF4-FFF2-40B4-BE49-F238E27FC236}">
                <a16:creationId xmlns:a16="http://schemas.microsoft.com/office/drawing/2014/main" id="{163ACCBF-B21E-498F-8FF2-766E8464DAAA}"/>
              </a:ext>
            </a:extLst>
          </p:cNvPr>
          <p:cNvCxnSpPr>
            <a:cxnSpLocks/>
          </p:cNvCxnSpPr>
          <p:nvPr/>
        </p:nvCxnSpPr>
        <p:spPr>
          <a:xfrm>
            <a:off x="16847291" y="3191796"/>
            <a:ext cx="0" cy="378050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118835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D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5029200" y="510743"/>
            <a:ext cx="12834915" cy="2540218"/>
            <a:chOff x="-798717" y="66675"/>
            <a:chExt cx="16313180" cy="4229375"/>
          </a:xfrm>
        </p:grpSpPr>
        <p:sp>
          <p:nvSpPr>
            <p:cNvPr id="3" name="TextBox 3"/>
            <p:cNvSpPr txBox="1"/>
            <p:nvPr/>
          </p:nvSpPr>
          <p:spPr>
            <a:xfrm>
              <a:off x="0" y="66675"/>
              <a:ext cx="15419243" cy="20497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sz="8000" b="0" i="0" u="none" strike="noStrike" kern="1200" cap="none" spc="-150" normalizeH="0" baseline="0" noProof="0" dirty="0">
                  <a:ln>
                    <a:noFill/>
                  </a:ln>
                  <a:solidFill>
                    <a:srgbClr val="0F2F61"/>
                  </a:solidFill>
                  <a:effectLst/>
                  <a:uLnTx/>
                  <a:uFillTx/>
                  <a:latin typeface="Cambria" pitchFamily="18" charset="0"/>
                  <a:ea typeface="Cambria" pitchFamily="18" charset="0"/>
                  <a:cs typeface="+mn-cs"/>
                </a:rPr>
                <a:t>- 9 punti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-798717" y="2417005"/>
              <a:ext cx="16313180" cy="1879045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ts val="462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sz="3300" b="0" i="0" u="none" strike="noStrike" kern="1200" cap="none" spc="495" normalizeH="0" baseline="0" noProof="0" dirty="0">
                  <a:ln>
                    <a:noFill/>
                  </a:ln>
                  <a:solidFill>
                    <a:srgbClr val="0F2F61"/>
                  </a:solidFill>
                  <a:effectLst/>
                  <a:uLnTx/>
                  <a:uFillTx/>
                  <a:latin typeface="Cambria" pitchFamily="18" charset="0"/>
                  <a:ea typeface="Cambria" pitchFamily="18" charset="0"/>
                  <a:cs typeface="+mn-cs"/>
                </a:rPr>
                <a:t>PEGGIORAMENTO MEDIO IN </a:t>
              </a:r>
              <a:r>
                <a:rPr kumimoji="0" lang="it-IT" sz="3300" b="1" i="0" u="none" strike="noStrike" kern="1200" cap="none" spc="495" normalizeH="0" baseline="0" noProof="0" dirty="0">
                  <a:ln>
                    <a:noFill/>
                  </a:ln>
                  <a:solidFill>
                    <a:srgbClr val="0F2F61"/>
                  </a:solidFill>
                  <a:effectLst/>
                  <a:uLnTx/>
                  <a:uFillTx/>
                  <a:latin typeface="Cambria" pitchFamily="18" charset="0"/>
                  <a:ea typeface="Cambria" pitchFamily="18" charset="0"/>
                  <a:cs typeface="+mn-cs"/>
                </a:rPr>
                <a:t>MATEMATICA </a:t>
              </a:r>
              <a:r>
                <a:rPr kumimoji="0" lang="it-IT" sz="3300" b="0" i="0" u="none" strike="noStrike" kern="1200" cap="none" spc="495" normalizeH="0" baseline="0" noProof="0" dirty="0">
                  <a:ln>
                    <a:noFill/>
                  </a:ln>
                  <a:solidFill>
                    <a:srgbClr val="0F2F61"/>
                  </a:solidFill>
                  <a:effectLst/>
                  <a:uLnTx/>
                  <a:uFillTx/>
                  <a:latin typeface="Cambria" pitchFamily="18" charset="0"/>
                  <a:ea typeface="Cambria" pitchFamily="18" charset="0"/>
                  <a:cs typeface="+mn-cs"/>
                </a:rPr>
                <a:t>(grado 13)</a:t>
              </a:r>
            </a:p>
          </p:txBody>
        </p:sp>
      </p:grpSp>
      <p:sp>
        <p:nvSpPr>
          <p:cNvPr id="5" name="AutoShape 5"/>
          <p:cNvSpPr/>
          <p:nvPr/>
        </p:nvSpPr>
        <p:spPr>
          <a:xfrm>
            <a:off x="1555" y="7150544"/>
            <a:ext cx="2380207" cy="3136456"/>
          </a:xfrm>
          <a:prstGeom prst="rect">
            <a:avLst/>
          </a:prstGeom>
          <a:solidFill>
            <a:srgbClr val="0F2F61"/>
          </a:solidFill>
        </p:spPr>
      </p:sp>
      <p:sp>
        <p:nvSpPr>
          <p:cNvPr id="6" name="AutoShape 6"/>
          <p:cNvSpPr/>
          <p:nvPr/>
        </p:nvSpPr>
        <p:spPr>
          <a:xfrm>
            <a:off x="1023915" y="1981200"/>
            <a:ext cx="119085" cy="6819900"/>
          </a:xfrm>
          <a:prstGeom prst="rect">
            <a:avLst/>
          </a:prstGeom>
          <a:solidFill>
            <a:srgbClr val="6790A4"/>
          </a:solidFill>
          <a:ln>
            <a:solidFill>
              <a:srgbClr val="6790A4"/>
            </a:solidFill>
          </a:ln>
        </p:spPr>
      </p:sp>
      <p:grpSp>
        <p:nvGrpSpPr>
          <p:cNvPr id="8" name="Group 8"/>
          <p:cNvGrpSpPr/>
          <p:nvPr/>
        </p:nvGrpSpPr>
        <p:grpSpPr>
          <a:xfrm rot="-8904737">
            <a:off x="15454555" y="5710328"/>
            <a:ext cx="1783652" cy="1783652"/>
            <a:chOff x="0" y="0"/>
            <a:chExt cx="6350000" cy="6350000"/>
          </a:xfrm>
        </p:grpSpPr>
        <p:sp>
          <p:nvSpPr>
            <p:cNvPr id="9" name="Freeform 9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0F2F61"/>
            </a:solidFill>
          </p:spPr>
        </p:sp>
      </p:grpSp>
      <p:grpSp>
        <p:nvGrpSpPr>
          <p:cNvPr id="10" name="Group 10"/>
          <p:cNvGrpSpPr>
            <a:grpSpLocks noChangeAspect="1"/>
          </p:cNvGrpSpPr>
          <p:nvPr/>
        </p:nvGrpSpPr>
        <p:grpSpPr>
          <a:xfrm rot="-8904737">
            <a:off x="14918878" y="6037049"/>
            <a:ext cx="1130209" cy="1130209"/>
            <a:chOff x="-2540" y="-2540"/>
            <a:chExt cx="6355080" cy="6355080"/>
          </a:xfrm>
        </p:grpSpPr>
        <p:sp>
          <p:nvSpPr>
            <p:cNvPr id="11" name="Freeform 11"/>
            <p:cNvSpPr/>
            <p:nvPr/>
          </p:nvSpPr>
          <p:spPr>
            <a:xfrm>
              <a:off x="-2540" y="-2540"/>
              <a:ext cx="6355080" cy="6355080"/>
            </a:xfrm>
            <a:custGeom>
              <a:avLst/>
              <a:gdLst/>
              <a:ahLst/>
              <a:cxnLst/>
              <a:rect l="l" t="t" r="r" b="b"/>
              <a:pathLst>
                <a:path w="6355080" h="6355080">
                  <a:moveTo>
                    <a:pt x="3177540" y="6355080"/>
                  </a:moveTo>
                  <a:cubicBezTo>
                    <a:pt x="2329180" y="6355080"/>
                    <a:pt x="1530350" y="6024880"/>
                    <a:pt x="930910" y="5424170"/>
                  </a:cubicBezTo>
                  <a:cubicBezTo>
                    <a:pt x="330200" y="4824730"/>
                    <a:pt x="0" y="4025900"/>
                    <a:pt x="0" y="3177540"/>
                  </a:cubicBezTo>
                  <a:cubicBezTo>
                    <a:pt x="0" y="2329180"/>
                    <a:pt x="330200" y="1530350"/>
                    <a:pt x="930910" y="930910"/>
                  </a:cubicBezTo>
                  <a:cubicBezTo>
                    <a:pt x="1530350" y="330200"/>
                    <a:pt x="2329180" y="0"/>
                    <a:pt x="3177540" y="0"/>
                  </a:cubicBezTo>
                  <a:cubicBezTo>
                    <a:pt x="4025900" y="0"/>
                    <a:pt x="4824730" y="330200"/>
                    <a:pt x="5424170" y="930910"/>
                  </a:cubicBezTo>
                  <a:cubicBezTo>
                    <a:pt x="6024880" y="1531620"/>
                    <a:pt x="6355080" y="2329180"/>
                    <a:pt x="6355080" y="3177540"/>
                  </a:cubicBezTo>
                  <a:cubicBezTo>
                    <a:pt x="6355080" y="4025900"/>
                    <a:pt x="6024880" y="4824730"/>
                    <a:pt x="5424170" y="5424170"/>
                  </a:cubicBezTo>
                  <a:cubicBezTo>
                    <a:pt x="4824730" y="6024880"/>
                    <a:pt x="4025900" y="6355080"/>
                    <a:pt x="3177540" y="6355080"/>
                  </a:cubicBezTo>
                  <a:close/>
                  <a:moveTo>
                    <a:pt x="3177540" y="190500"/>
                  </a:moveTo>
                  <a:cubicBezTo>
                    <a:pt x="2379980" y="190500"/>
                    <a:pt x="1629410" y="501650"/>
                    <a:pt x="1065530" y="1065530"/>
                  </a:cubicBezTo>
                  <a:cubicBezTo>
                    <a:pt x="501650" y="1629410"/>
                    <a:pt x="190500" y="2379980"/>
                    <a:pt x="190500" y="3177540"/>
                  </a:cubicBezTo>
                  <a:cubicBezTo>
                    <a:pt x="190500" y="3975100"/>
                    <a:pt x="501650" y="4725670"/>
                    <a:pt x="1065530" y="5289550"/>
                  </a:cubicBezTo>
                  <a:cubicBezTo>
                    <a:pt x="1629410" y="5853430"/>
                    <a:pt x="2379980" y="6164580"/>
                    <a:pt x="3177540" y="6164580"/>
                  </a:cubicBezTo>
                  <a:cubicBezTo>
                    <a:pt x="3975100" y="6164580"/>
                    <a:pt x="4725670" y="5853430"/>
                    <a:pt x="5289550" y="5289550"/>
                  </a:cubicBezTo>
                  <a:cubicBezTo>
                    <a:pt x="5853430" y="4725670"/>
                    <a:pt x="6164580" y="3975100"/>
                    <a:pt x="6164580" y="3177540"/>
                  </a:cubicBezTo>
                  <a:cubicBezTo>
                    <a:pt x="6164580" y="2379980"/>
                    <a:pt x="5853430" y="1629410"/>
                    <a:pt x="5289550" y="1065530"/>
                  </a:cubicBezTo>
                  <a:cubicBezTo>
                    <a:pt x="4725670" y="501650"/>
                    <a:pt x="3975100" y="190500"/>
                    <a:pt x="3177540" y="190500"/>
                  </a:cubicBezTo>
                  <a:close/>
                </a:path>
              </a:pathLst>
            </a:custGeom>
            <a:solidFill>
              <a:srgbClr val="0F2F61"/>
            </a:solidFill>
          </p:spPr>
        </p:sp>
      </p:grpSp>
      <p:pic>
        <p:nvPicPr>
          <p:cNvPr id="12" name="Picture 19">
            <a:extLst>
              <a:ext uri="{FF2B5EF4-FFF2-40B4-BE49-F238E27FC236}">
                <a16:creationId xmlns:a16="http://schemas.microsoft.com/office/drawing/2014/main" id="{554CD84D-ED3F-405F-9267-A889801CD7F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295717" y="7758189"/>
            <a:ext cx="1694566" cy="1921165"/>
          </a:xfrm>
          <a:prstGeom prst="rect">
            <a:avLst/>
          </a:prstGeom>
        </p:spPr>
      </p:pic>
      <p:pic>
        <p:nvPicPr>
          <p:cNvPr id="15" name="Immagine 14">
            <a:extLst>
              <a:ext uri="{FF2B5EF4-FFF2-40B4-BE49-F238E27FC236}">
                <a16:creationId xmlns:a16="http://schemas.microsoft.com/office/drawing/2014/main" id="{FE9CC2AB-4B05-4C46-AC5B-1F87F97205C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6261" y="2615069"/>
            <a:ext cx="9792791" cy="68642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357653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930936" y="8067331"/>
            <a:ext cx="1190969" cy="1190969"/>
            <a:chOff x="0" y="0"/>
            <a:chExt cx="6350000" cy="6350000"/>
          </a:xfrm>
        </p:grpSpPr>
        <p:sp>
          <p:nvSpPr>
            <p:cNvPr id="3" name="Freeform 3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FDFDFD"/>
            </a:solidFill>
          </p:spPr>
        </p:sp>
      </p:grpSp>
      <p:grpSp>
        <p:nvGrpSpPr>
          <p:cNvPr id="4" name="Group 4"/>
          <p:cNvGrpSpPr>
            <a:grpSpLocks noChangeAspect="1"/>
          </p:cNvGrpSpPr>
          <p:nvPr/>
        </p:nvGrpSpPr>
        <p:grpSpPr>
          <a:xfrm>
            <a:off x="1494137" y="7948137"/>
            <a:ext cx="832747" cy="832747"/>
            <a:chOff x="-2540" y="-2540"/>
            <a:chExt cx="6355080" cy="6355080"/>
          </a:xfrm>
        </p:grpSpPr>
        <p:sp>
          <p:nvSpPr>
            <p:cNvPr id="5" name="Freeform 5"/>
            <p:cNvSpPr/>
            <p:nvPr/>
          </p:nvSpPr>
          <p:spPr>
            <a:xfrm>
              <a:off x="-2540" y="-2540"/>
              <a:ext cx="6355080" cy="6355080"/>
            </a:xfrm>
            <a:custGeom>
              <a:avLst/>
              <a:gdLst/>
              <a:ahLst/>
              <a:cxnLst/>
              <a:rect l="l" t="t" r="r" b="b"/>
              <a:pathLst>
                <a:path w="6355080" h="6355080">
                  <a:moveTo>
                    <a:pt x="3177540" y="6355080"/>
                  </a:moveTo>
                  <a:cubicBezTo>
                    <a:pt x="2329180" y="6355080"/>
                    <a:pt x="1530350" y="6024880"/>
                    <a:pt x="930910" y="5424170"/>
                  </a:cubicBezTo>
                  <a:cubicBezTo>
                    <a:pt x="330200" y="4824730"/>
                    <a:pt x="0" y="4025900"/>
                    <a:pt x="0" y="3177540"/>
                  </a:cubicBezTo>
                  <a:cubicBezTo>
                    <a:pt x="0" y="2329180"/>
                    <a:pt x="330200" y="1530350"/>
                    <a:pt x="930910" y="930910"/>
                  </a:cubicBezTo>
                  <a:cubicBezTo>
                    <a:pt x="1530350" y="330200"/>
                    <a:pt x="2329180" y="0"/>
                    <a:pt x="3177540" y="0"/>
                  </a:cubicBezTo>
                  <a:cubicBezTo>
                    <a:pt x="4025900" y="0"/>
                    <a:pt x="4824730" y="330200"/>
                    <a:pt x="5424170" y="930910"/>
                  </a:cubicBezTo>
                  <a:cubicBezTo>
                    <a:pt x="6024880" y="1531620"/>
                    <a:pt x="6355080" y="2329180"/>
                    <a:pt x="6355080" y="3177540"/>
                  </a:cubicBezTo>
                  <a:cubicBezTo>
                    <a:pt x="6355080" y="4025900"/>
                    <a:pt x="6024880" y="4824730"/>
                    <a:pt x="5424170" y="5424170"/>
                  </a:cubicBezTo>
                  <a:cubicBezTo>
                    <a:pt x="4824730" y="6024880"/>
                    <a:pt x="4025900" y="6355080"/>
                    <a:pt x="3177540" y="6355080"/>
                  </a:cubicBezTo>
                  <a:close/>
                  <a:moveTo>
                    <a:pt x="3177540" y="190500"/>
                  </a:moveTo>
                  <a:cubicBezTo>
                    <a:pt x="2379980" y="190500"/>
                    <a:pt x="1629410" y="501650"/>
                    <a:pt x="1065530" y="1065530"/>
                  </a:cubicBezTo>
                  <a:cubicBezTo>
                    <a:pt x="501650" y="1629410"/>
                    <a:pt x="190500" y="2379980"/>
                    <a:pt x="190500" y="3177540"/>
                  </a:cubicBezTo>
                  <a:cubicBezTo>
                    <a:pt x="190500" y="3975100"/>
                    <a:pt x="501650" y="4725670"/>
                    <a:pt x="1065530" y="5289550"/>
                  </a:cubicBezTo>
                  <a:cubicBezTo>
                    <a:pt x="1629410" y="5853430"/>
                    <a:pt x="2379980" y="6164580"/>
                    <a:pt x="3177540" y="6164580"/>
                  </a:cubicBezTo>
                  <a:cubicBezTo>
                    <a:pt x="3975100" y="6164580"/>
                    <a:pt x="4725670" y="5853430"/>
                    <a:pt x="5289550" y="5289550"/>
                  </a:cubicBezTo>
                  <a:cubicBezTo>
                    <a:pt x="5853430" y="4725670"/>
                    <a:pt x="6164580" y="3975100"/>
                    <a:pt x="6164580" y="3177540"/>
                  </a:cubicBezTo>
                  <a:cubicBezTo>
                    <a:pt x="6164580" y="2379980"/>
                    <a:pt x="5853430" y="1629410"/>
                    <a:pt x="5289550" y="1065530"/>
                  </a:cubicBezTo>
                  <a:cubicBezTo>
                    <a:pt x="4725670" y="501650"/>
                    <a:pt x="3975100" y="190500"/>
                    <a:pt x="3177540" y="190500"/>
                  </a:cubicBezTo>
                  <a:close/>
                </a:path>
              </a:pathLst>
            </a:custGeom>
            <a:solidFill>
              <a:srgbClr val="318F9A"/>
            </a:solidFill>
            <a:ln>
              <a:solidFill>
                <a:schemeClr val="tx2">
                  <a:lumMod val="75000"/>
                </a:schemeClr>
              </a:solidFill>
            </a:ln>
          </p:spPr>
        </p:sp>
      </p:grpSp>
      <p:grpSp>
        <p:nvGrpSpPr>
          <p:cNvPr id="6" name="Group 6"/>
          <p:cNvGrpSpPr/>
          <p:nvPr/>
        </p:nvGrpSpPr>
        <p:grpSpPr>
          <a:xfrm>
            <a:off x="3028294" y="1485900"/>
            <a:ext cx="11966754" cy="7047904"/>
            <a:chOff x="-174625" y="-142875"/>
            <a:chExt cx="12639244" cy="7998003"/>
          </a:xfrm>
        </p:grpSpPr>
        <p:sp>
          <p:nvSpPr>
            <p:cNvPr id="7" name="TextBox 7"/>
            <p:cNvSpPr txBox="1"/>
            <p:nvPr/>
          </p:nvSpPr>
          <p:spPr>
            <a:xfrm>
              <a:off x="0" y="-142875"/>
              <a:ext cx="12464619" cy="16668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ts val="105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500" b="0" i="0" u="none" strike="noStrike" kern="1200" cap="none" spc="825" normalizeH="0" baseline="0" noProof="0" dirty="0">
                <a:ln>
                  <a:noFill/>
                </a:ln>
                <a:solidFill>
                  <a:srgbClr val="FDFDFD"/>
                </a:solidFill>
                <a:effectLst/>
                <a:uLnTx/>
                <a:uFillTx/>
                <a:latin typeface="Cambria" pitchFamily="18" charset="0"/>
                <a:ea typeface="Cambria" pitchFamily="18" charset="0"/>
                <a:cs typeface="+mn-cs"/>
              </a:endParaRP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-173580" y="83872"/>
              <a:ext cx="12444215" cy="777125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ts val="405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sz="3600" b="0" i="0" u="none" strike="noStrike" kern="1200" cap="none" spc="27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itchFamily="18" charset="0"/>
                  <a:ea typeface="Cambria" pitchFamily="18" charset="0"/>
                  <a:cs typeface="+mn-cs"/>
                </a:rPr>
                <a:t>Calo dei risultati generalizzato in tutte le macro-aree del Paese</a:t>
              </a:r>
            </a:p>
            <a:p>
              <a:pPr marL="0" marR="0" lvl="0" indent="0" algn="ctr" defTabSz="914400" rtl="0" eaLnBrk="1" fontAlgn="auto" latinLnBrk="0" hangingPunct="1">
                <a:lnSpc>
                  <a:spcPts val="405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600" b="0" i="0" u="none" strike="noStrike" kern="1200" cap="none" spc="27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itchFamily="18" charset="0"/>
                <a:ea typeface="Cambria" pitchFamily="18" charset="0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ts val="405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600" b="0" i="0" u="none" strike="noStrike" kern="1200" cap="none" spc="27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itchFamily="18" charset="0"/>
                <a:ea typeface="Cambria" pitchFamily="18" charset="0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ts val="405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600" b="0" i="1" u="none" strike="noStrike" kern="1200" cap="none" spc="27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itchFamily="18" charset="0"/>
                <a:ea typeface="Cambria" pitchFamily="18" charset="0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ts val="405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sz="3600" b="0" i="1" u="none" strike="noStrike" kern="1200" cap="none" spc="27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itchFamily="18" charset="0"/>
                  <a:ea typeface="Cambria" pitchFamily="18" charset="0"/>
                  <a:cs typeface="+mn-cs"/>
                </a:rPr>
                <a:t>Learning </a:t>
              </a:r>
              <a:r>
                <a:rPr kumimoji="0" lang="it-IT" sz="3600" b="0" i="1" u="none" strike="noStrike" kern="1200" cap="none" spc="27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itchFamily="18" charset="0"/>
                  <a:ea typeface="Cambria" pitchFamily="18" charset="0"/>
                  <a:cs typeface="+mn-cs"/>
                </a:rPr>
                <a:t>loss</a:t>
              </a:r>
              <a:r>
                <a:rPr kumimoji="0" lang="it-IT" sz="3600" b="0" i="1" u="none" strike="noStrike" kern="1200" cap="none" spc="27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itchFamily="18" charset="0"/>
                  <a:ea typeface="Cambria" pitchFamily="18" charset="0"/>
                  <a:cs typeface="+mn-cs"/>
                </a:rPr>
                <a:t> </a:t>
              </a:r>
              <a:r>
                <a:rPr kumimoji="0" lang="it-IT" sz="3600" b="0" i="0" u="none" strike="noStrike" kern="1200" cap="none" spc="27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itchFamily="18" charset="0"/>
                  <a:ea typeface="Cambria" pitchFamily="18" charset="0"/>
                  <a:cs typeface="+mn-cs"/>
                </a:rPr>
                <a:t>particolarmente accentuato nel Nord Est e nel Sud</a:t>
              </a:r>
            </a:p>
            <a:p>
              <a:pPr marL="0" marR="0" lvl="0" indent="0" algn="ctr" defTabSz="914400" rtl="0" eaLnBrk="1" fontAlgn="auto" latinLnBrk="0" hangingPunct="1">
                <a:lnSpc>
                  <a:spcPts val="405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600" b="0" i="0" u="none" strike="noStrike" kern="1200" cap="none" spc="27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itchFamily="18" charset="0"/>
                <a:ea typeface="Cambria" pitchFamily="18" charset="0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ts val="405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lang="it-IT" sz="3600" spc="27" dirty="0">
                <a:solidFill>
                  <a:prstClr val="white"/>
                </a:solidFill>
                <a:latin typeface="Cambria" pitchFamily="18" charset="0"/>
                <a:ea typeface="Cambria" pitchFamily="18" charset="0"/>
              </a:endParaRPr>
            </a:p>
            <a:p>
              <a:pPr marL="0" marR="0" lvl="0" indent="0" algn="ctr" defTabSz="914400" rtl="0" eaLnBrk="1" fontAlgn="auto" latinLnBrk="0" hangingPunct="1">
                <a:lnSpc>
                  <a:spcPts val="405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600" b="0" i="0" u="none" strike="noStrike" kern="1200" cap="none" spc="27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itchFamily="18" charset="0"/>
                <a:ea typeface="Cambria" pitchFamily="18" charset="0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ts val="405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sz="3600" b="0" i="0" u="none" strike="noStrike" kern="1200" cap="none" spc="27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itchFamily="18" charset="0"/>
                  <a:ea typeface="Cambria" pitchFamily="18" charset="0"/>
                  <a:cs typeface="+mn-cs"/>
                </a:rPr>
                <a:t>Oltre la metà degli studenti non raggiunge il livello di accettabilità in Matematica</a:t>
              </a:r>
            </a:p>
            <a:p>
              <a:pPr marL="0" marR="0" lvl="0" indent="0" algn="ctr" defTabSz="914400" rtl="0" eaLnBrk="1" fontAlgn="auto" latinLnBrk="0" hangingPunct="1">
                <a:lnSpc>
                  <a:spcPts val="462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300" b="0" i="0" u="none" strike="noStrike" kern="1200" cap="none" spc="495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itchFamily="18" charset="0"/>
                <a:ea typeface="Cambria" pitchFamily="18" charset="0"/>
                <a:cs typeface="+mn-cs"/>
              </a:endParaRPr>
            </a:p>
          </p:txBody>
        </p:sp>
        <p:sp>
          <p:nvSpPr>
            <p:cNvPr id="11" name="AutoShape 11"/>
            <p:cNvSpPr/>
            <p:nvPr/>
          </p:nvSpPr>
          <p:spPr>
            <a:xfrm>
              <a:off x="-174625" y="2288770"/>
              <a:ext cx="12445259" cy="154517"/>
            </a:xfrm>
            <a:prstGeom prst="rect">
              <a:avLst/>
            </a:prstGeom>
            <a:solidFill>
              <a:srgbClr val="FDFDFD"/>
            </a:solidFill>
          </p:spPr>
        </p:sp>
      </p:grpSp>
      <p:sp>
        <p:nvSpPr>
          <p:cNvPr id="12" name="AutoShape 12"/>
          <p:cNvSpPr/>
          <p:nvPr/>
        </p:nvSpPr>
        <p:spPr>
          <a:xfrm>
            <a:off x="-72569" y="0"/>
            <a:ext cx="2756790" cy="2552700"/>
          </a:xfrm>
          <a:prstGeom prst="rect">
            <a:avLst/>
          </a:prstGeom>
          <a:solidFill>
            <a:srgbClr val="FDFDFD"/>
          </a:solidFill>
        </p:spPr>
      </p:sp>
      <p:sp>
        <p:nvSpPr>
          <p:cNvPr id="14" name="AutoShape 14"/>
          <p:cNvSpPr/>
          <p:nvPr/>
        </p:nvSpPr>
        <p:spPr>
          <a:xfrm>
            <a:off x="15689743" y="8357478"/>
            <a:ext cx="2598257" cy="1967622"/>
          </a:xfrm>
          <a:prstGeom prst="rect">
            <a:avLst/>
          </a:prstGeom>
          <a:solidFill>
            <a:srgbClr val="FDFDFD"/>
          </a:solidFill>
        </p:spPr>
      </p:sp>
      <p:sp>
        <p:nvSpPr>
          <p:cNvPr id="15" name="AutoShape 15"/>
          <p:cNvSpPr/>
          <p:nvPr/>
        </p:nvSpPr>
        <p:spPr>
          <a:xfrm>
            <a:off x="1494136" y="551284"/>
            <a:ext cx="126000" cy="7151212"/>
          </a:xfrm>
          <a:prstGeom prst="rect">
            <a:avLst/>
          </a:prstGeom>
          <a:solidFill>
            <a:srgbClr val="6790A4"/>
          </a:solidFill>
        </p:spPr>
      </p:sp>
      <p:grpSp>
        <p:nvGrpSpPr>
          <p:cNvPr id="16" name="Group 16"/>
          <p:cNvGrpSpPr/>
          <p:nvPr/>
        </p:nvGrpSpPr>
        <p:grpSpPr>
          <a:xfrm rot="-10800000">
            <a:off x="16317019" y="869315"/>
            <a:ext cx="1194200" cy="1194200"/>
            <a:chOff x="0" y="0"/>
            <a:chExt cx="6350000" cy="6350000"/>
          </a:xfrm>
        </p:grpSpPr>
        <p:sp>
          <p:nvSpPr>
            <p:cNvPr id="17" name="Freeform 17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FDFDFD"/>
            </a:solidFill>
          </p:spPr>
        </p:sp>
      </p:grpSp>
      <p:grpSp>
        <p:nvGrpSpPr>
          <p:cNvPr id="18" name="Group 18"/>
          <p:cNvGrpSpPr>
            <a:grpSpLocks noChangeAspect="1"/>
          </p:cNvGrpSpPr>
          <p:nvPr/>
        </p:nvGrpSpPr>
        <p:grpSpPr>
          <a:xfrm rot="-10800000">
            <a:off x="16111484" y="1348026"/>
            <a:ext cx="835006" cy="835006"/>
            <a:chOff x="-2540" y="-2540"/>
            <a:chExt cx="6355080" cy="6355080"/>
          </a:xfrm>
        </p:grpSpPr>
        <p:sp>
          <p:nvSpPr>
            <p:cNvPr id="19" name="Freeform 19"/>
            <p:cNvSpPr/>
            <p:nvPr/>
          </p:nvSpPr>
          <p:spPr>
            <a:xfrm>
              <a:off x="-2540" y="-2540"/>
              <a:ext cx="6355080" cy="6355080"/>
            </a:xfrm>
            <a:custGeom>
              <a:avLst/>
              <a:gdLst/>
              <a:ahLst/>
              <a:cxnLst/>
              <a:rect l="l" t="t" r="r" b="b"/>
              <a:pathLst>
                <a:path w="6355080" h="6355080">
                  <a:moveTo>
                    <a:pt x="3177540" y="6355080"/>
                  </a:moveTo>
                  <a:cubicBezTo>
                    <a:pt x="2329180" y="6355080"/>
                    <a:pt x="1530350" y="6024880"/>
                    <a:pt x="930910" y="5424170"/>
                  </a:cubicBezTo>
                  <a:cubicBezTo>
                    <a:pt x="330200" y="4824730"/>
                    <a:pt x="0" y="4025900"/>
                    <a:pt x="0" y="3177540"/>
                  </a:cubicBezTo>
                  <a:cubicBezTo>
                    <a:pt x="0" y="2329180"/>
                    <a:pt x="330200" y="1530350"/>
                    <a:pt x="930910" y="930910"/>
                  </a:cubicBezTo>
                  <a:cubicBezTo>
                    <a:pt x="1530350" y="330200"/>
                    <a:pt x="2329180" y="0"/>
                    <a:pt x="3177540" y="0"/>
                  </a:cubicBezTo>
                  <a:cubicBezTo>
                    <a:pt x="4025900" y="0"/>
                    <a:pt x="4824730" y="330200"/>
                    <a:pt x="5424170" y="930910"/>
                  </a:cubicBezTo>
                  <a:cubicBezTo>
                    <a:pt x="6024880" y="1531620"/>
                    <a:pt x="6355080" y="2329180"/>
                    <a:pt x="6355080" y="3177540"/>
                  </a:cubicBezTo>
                  <a:cubicBezTo>
                    <a:pt x="6355080" y="4025900"/>
                    <a:pt x="6024880" y="4824730"/>
                    <a:pt x="5424170" y="5424170"/>
                  </a:cubicBezTo>
                  <a:cubicBezTo>
                    <a:pt x="4824730" y="6024880"/>
                    <a:pt x="4025900" y="6355080"/>
                    <a:pt x="3177540" y="6355080"/>
                  </a:cubicBezTo>
                  <a:close/>
                  <a:moveTo>
                    <a:pt x="3177540" y="190500"/>
                  </a:moveTo>
                  <a:cubicBezTo>
                    <a:pt x="2379980" y="190500"/>
                    <a:pt x="1629410" y="501650"/>
                    <a:pt x="1065530" y="1065530"/>
                  </a:cubicBezTo>
                  <a:cubicBezTo>
                    <a:pt x="501650" y="1629410"/>
                    <a:pt x="190500" y="2379980"/>
                    <a:pt x="190500" y="3177540"/>
                  </a:cubicBezTo>
                  <a:cubicBezTo>
                    <a:pt x="190500" y="3975100"/>
                    <a:pt x="501650" y="4725670"/>
                    <a:pt x="1065530" y="5289550"/>
                  </a:cubicBezTo>
                  <a:cubicBezTo>
                    <a:pt x="1629410" y="5853430"/>
                    <a:pt x="2379980" y="6164580"/>
                    <a:pt x="3177540" y="6164580"/>
                  </a:cubicBezTo>
                  <a:cubicBezTo>
                    <a:pt x="3975100" y="6164580"/>
                    <a:pt x="4725670" y="5853430"/>
                    <a:pt x="5289550" y="5289550"/>
                  </a:cubicBezTo>
                  <a:cubicBezTo>
                    <a:pt x="5853430" y="4725670"/>
                    <a:pt x="6164580" y="3975100"/>
                    <a:pt x="6164580" y="3177540"/>
                  </a:cubicBezTo>
                  <a:cubicBezTo>
                    <a:pt x="6164580" y="2379980"/>
                    <a:pt x="5853430" y="1629410"/>
                    <a:pt x="5289550" y="1065530"/>
                  </a:cubicBezTo>
                  <a:cubicBezTo>
                    <a:pt x="4725670" y="501650"/>
                    <a:pt x="3975100" y="190500"/>
                    <a:pt x="3177540" y="190500"/>
                  </a:cubicBezTo>
                  <a:close/>
                </a:path>
              </a:pathLst>
            </a:custGeom>
            <a:solidFill>
              <a:srgbClr val="318F9A"/>
            </a:solidFill>
            <a:ln>
              <a:solidFill>
                <a:schemeClr val="tx2">
                  <a:lumMod val="75000"/>
                </a:schemeClr>
              </a:solidFill>
            </a:ln>
          </p:spPr>
        </p:sp>
      </p:grpSp>
      <p:sp>
        <p:nvSpPr>
          <p:cNvPr id="20" name="AutoShape 15"/>
          <p:cNvSpPr/>
          <p:nvPr/>
        </p:nvSpPr>
        <p:spPr>
          <a:xfrm>
            <a:off x="17098890" y="2552700"/>
            <a:ext cx="126000" cy="7206458"/>
          </a:xfrm>
          <a:prstGeom prst="rect">
            <a:avLst/>
          </a:prstGeom>
          <a:solidFill>
            <a:srgbClr val="6790A4"/>
          </a:solidFill>
        </p:spPr>
      </p:sp>
      <p:pic>
        <p:nvPicPr>
          <p:cNvPr id="21" name="Picture 19">
            <a:extLst>
              <a:ext uri="{FF2B5EF4-FFF2-40B4-BE49-F238E27FC236}">
                <a16:creationId xmlns:a16="http://schemas.microsoft.com/office/drawing/2014/main" id="{1303C87C-FF1E-45BB-9C59-B236127BD99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591434" y="266700"/>
            <a:ext cx="1694566" cy="1921165"/>
          </a:xfrm>
          <a:prstGeom prst="rect">
            <a:avLst/>
          </a:prstGeom>
        </p:spPr>
      </p:pic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D140AA0A-AC19-6346-9622-78BAF672CE48}"/>
              </a:ext>
            </a:extLst>
          </p:cNvPr>
          <p:cNvSpPr txBox="1"/>
          <p:nvPr/>
        </p:nvSpPr>
        <p:spPr>
          <a:xfrm>
            <a:off x="2514600" y="9563100"/>
            <a:ext cx="541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495" normalizeH="0" baseline="0" noProof="0" dirty="0">
                <a:ln>
                  <a:noFill/>
                </a:ln>
                <a:solidFill>
                  <a:srgbClr val="FDFDFD"/>
                </a:solidFill>
                <a:effectLst/>
                <a:uLnTx/>
                <a:uFillTx/>
                <a:latin typeface="Cambria" pitchFamily="18" charset="0"/>
                <a:ea typeface="+mn-ea"/>
                <a:cs typeface="+mn-cs"/>
              </a:rPr>
              <a:t>MATEMATICA – grado 13</a:t>
            </a: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6" name="AutoShape 11">
            <a:extLst>
              <a:ext uri="{FF2B5EF4-FFF2-40B4-BE49-F238E27FC236}">
                <a16:creationId xmlns:a16="http://schemas.microsoft.com/office/drawing/2014/main" id="{57321361-7E72-4DCD-98A8-B2CF210C9E4A}"/>
              </a:ext>
            </a:extLst>
          </p:cNvPr>
          <p:cNvSpPr/>
          <p:nvPr/>
        </p:nvSpPr>
        <p:spPr>
          <a:xfrm>
            <a:off x="3120125" y="6097985"/>
            <a:ext cx="11783091" cy="115888"/>
          </a:xfrm>
          <a:prstGeom prst="rect">
            <a:avLst/>
          </a:prstGeom>
          <a:solidFill>
            <a:srgbClr val="FDFDFD"/>
          </a:solidFill>
        </p:spPr>
      </p:sp>
    </p:spTree>
    <p:extLst>
      <p:ext uri="{BB962C8B-B14F-4D97-AF65-F5344CB8AC3E}">
        <p14:creationId xmlns:p14="http://schemas.microsoft.com/office/powerpoint/2010/main" val="409140613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D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 txBox="1"/>
          <p:nvPr/>
        </p:nvSpPr>
        <p:spPr>
          <a:xfrm>
            <a:off x="1023916" y="495300"/>
            <a:ext cx="17111684" cy="176971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ts val="462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4000" b="1" i="0" u="none" strike="noStrike" kern="1200" cap="none" spc="495" normalizeH="0" baseline="0" noProof="0" dirty="0">
                <a:ln>
                  <a:noFill/>
                </a:ln>
                <a:solidFill>
                  <a:srgbClr val="0F2F61"/>
                </a:solidFill>
                <a:effectLst/>
                <a:uLnTx/>
                <a:uFillTx/>
                <a:latin typeface="Cambria" pitchFamily="18" charset="0"/>
                <a:ea typeface="Cambria" pitchFamily="18" charset="0"/>
                <a:cs typeface="+mn-cs"/>
              </a:rPr>
              <a:t>In Italia il 51% degli studenti del grado 13 non raggiunge il livello di accettabilità in MATEMATICA (liv. 3). </a:t>
            </a:r>
          </a:p>
          <a:p>
            <a:pPr marL="0" marR="0" lvl="0" indent="0" algn="r" defTabSz="914400" rtl="0" eaLnBrk="1" fontAlgn="auto" latinLnBrk="0" hangingPunct="1">
              <a:lnSpc>
                <a:spcPts val="462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4000" b="1" i="0" u="none" strike="noStrike" kern="1200" cap="none" spc="495" normalizeH="0" baseline="0" noProof="0" dirty="0">
                <a:ln>
                  <a:noFill/>
                </a:ln>
                <a:solidFill>
                  <a:srgbClr val="0F2F61"/>
                </a:solidFill>
                <a:effectLst/>
                <a:uLnTx/>
                <a:uFillTx/>
                <a:latin typeface="Cambria" pitchFamily="18" charset="0"/>
                <a:ea typeface="Cambria" pitchFamily="18" charset="0"/>
                <a:cs typeface="+mn-cs"/>
              </a:rPr>
              <a:t>Nel 2019 erano il 42%.</a:t>
            </a:r>
          </a:p>
        </p:txBody>
      </p:sp>
      <p:sp>
        <p:nvSpPr>
          <p:cNvPr id="5" name="AutoShape 5"/>
          <p:cNvSpPr/>
          <p:nvPr/>
        </p:nvSpPr>
        <p:spPr>
          <a:xfrm>
            <a:off x="1555" y="7150544"/>
            <a:ext cx="2380207" cy="3136456"/>
          </a:xfrm>
          <a:prstGeom prst="rect">
            <a:avLst/>
          </a:prstGeom>
          <a:solidFill>
            <a:srgbClr val="0F2F61"/>
          </a:solidFill>
        </p:spPr>
      </p:sp>
      <p:sp>
        <p:nvSpPr>
          <p:cNvPr id="6" name="AutoShape 6"/>
          <p:cNvSpPr/>
          <p:nvPr/>
        </p:nvSpPr>
        <p:spPr>
          <a:xfrm>
            <a:off x="1023915" y="1981200"/>
            <a:ext cx="119085" cy="6819900"/>
          </a:xfrm>
          <a:prstGeom prst="rect">
            <a:avLst/>
          </a:prstGeom>
          <a:solidFill>
            <a:srgbClr val="6790A4"/>
          </a:solidFill>
          <a:ln>
            <a:solidFill>
              <a:srgbClr val="6790A4"/>
            </a:solidFill>
          </a:ln>
        </p:spPr>
      </p:sp>
      <p:grpSp>
        <p:nvGrpSpPr>
          <p:cNvPr id="8" name="Group 8"/>
          <p:cNvGrpSpPr/>
          <p:nvPr/>
        </p:nvGrpSpPr>
        <p:grpSpPr>
          <a:xfrm rot="-8904737">
            <a:off x="15454555" y="5710328"/>
            <a:ext cx="1783652" cy="1783652"/>
            <a:chOff x="0" y="0"/>
            <a:chExt cx="6350000" cy="6350000"/>
          </a:xfrm>
        </p:grpSpPr>
        <p:sp>
          <p:nvSpPr>
            <p:cNvPr id="9" name="Freeform 9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0F2F61"/>
            </a:solidFill>
          </p:spPr>
        </p:sp>
      </p:grpSp>
      <p:grpSp>
        <p:nvGrpSpPr>
          <p:cNvPr id="10" name="Group 10"/>
          <p:cNvGrpSpPr>
            <a:grpSpLocks noChangeAspect="1"/>
          </p:cNvGrpSpPr>
          <p:nvPr/>
        </p:nvGrpSpPr>
        <p:grpSpPr>
          <a:xfrm rot="-8904737">
            <a:off x="14918878" y="6037049"/>
            <a:ext cx="1130209" cy="1130209"/>
            <a:chOff x="-2540" y="-2540"/>
            <a:chExt cx="6355080" cy="6355080"/>
          </a:xfrm>
        </p:grpSpPr>
        <p:sp>
          <p:nvSpPr>
            <p:cNvPr id="11" name="Freeform 11"/>
            <p:cNvSpPr/>
            <p:nvPr/>
          </p:nvSpPr>
          <p:spPr>
            <a:xfrm>
              <a:off x="-2540" y="-2540"/>
              <a:ext cx="6355080" cy="6355080"/>
            </a:xfrm>
            <a:custGeom>
              <a:avLst/>
              <a:gdLst/>
              <a:ahLst/>
              <a:cxnLst/>
              <a:rect l="l" t="t" r="r" b="b"/>
              <a:pathLst>
                <a:path w="6355080" h="6355080">
                  <a:moveTo>
                    <a:pt x="3177540" y="6355080"/>
                  </a:moveTo>
                  <a:cubicBezTo>
                    <a:pt x="2329180" y="6355080"/>
                    <a:pt x="1530350" y="6024880"/>
                    <a:pt x="930910" y="5424170"/>
                  </a:cubicBezTo>
                  <a:cubicBezTo>
                    <a:pt x="330200" y="4824730"/>
                    <a:pt x="0" y="4025900"/>
                    <a:pt x="0" y="3177540"/>
                  </a:cubicBezTo>
                  <a:cubicBezTo>
                    <a:pt x="0" y="2329180"/>
                    <a:pt x="330200" y="1530350"/>
                    <a:pt x="930910" y="930910"/>
                  </a:cubicBezTo>
                  <a:cubicBezTo>
                    <a:pt x="1530350" y="330200"/>
                    <a:pt x="2329180" y="0"/>
                    <a:pt x="3177540" y="0"/>
                  </a:cubicBezTo>
                  <a:cubicBezTo>
                    <a:pt x="4025900" y="0"/>
                    <a:pt x="4824730" y="330200"/>
                    <a:pt x="5424170" y="930910"/>
                  </a:cubicBezTo>
                  <a:cubicBezTo>
                    <a:pt x="6024880" y="1531620"/>
                    <a:pt x="6355080" y="2329180"/>
                    <a:pt x="6355080" y="3177540"/>
                  </a:cubicBezTo>
                  <a:cubicBezTo>
                    <a:pt x="6355080" y="4025900"/>
                    <a:pt x="6024880" y="4824730"/>
                    <a:pt x="5424170" y="5424170"/>
                  </a:cubicBezTo>
                  <a:cubicBezTo>
                    <a:pt x="4824730" y="6024880"/>
                    <a:pt x="4025900" y="6355080"/>
                    <a:pt x="3177540" y="6355080"/>
                  </a:cubicBezTo>
                  <a:close/>
                  <a:moveTo>
                    <a:pt x="3177540" y="190500"/>
                  </a:moveTo>
                  <a:cubicBezTo>
                    <a:pt x="2379980" y="190500"/>
                    <a:pt x="1629410" y="501650"/>
                    <a:pt x="1065530" y="1065530"/>
                  </a:cubicBezTo>
                  <a:cubicBezTo>
                    <a:pt x="501650" y="1629410"/>
                    <a:pt x="190500" y="2379980"/>
                    <a:pt x="190500" y="3177540"/>
                  </a:cubicBezTo>
                  <a:cubicBezTo>
                    <a:pt x="190500" y="3975100"/>
                    <a:pt x="501650" y="4725670"/>
                    <a:pt x="1065530" y="5289550"/>
                  </a:cubicBezTo>
                  <a:cubicBezTo>
                    <a:pt x="1629410" y="5853430"/>
                    <a:pt x="2379980" y="6164580"/>
                    <a:pt x="3177540" y="6164580"/>
                  </a:cubicBezTo>
                  <a:cubicBezTo>
                    <a:pt x="3975100" y="6164580"/>
                    <a:pt x="4725670" y="5853430"/>
                    <a:pt x="5289550" y="5289550"/>
                  </a:cubicBezTo>
                  <a:cubicBezTo>
                    <a:pt x="5853430" y="4725670"/>
                    <a:pt x="6164580" y="3975100"/>
                    <a:pt x="6164580" y="3177540"/>
                  </a:cubicBezTo>
                  <a:cubicBezTo>
                    <a:pt x="6164580" y="2379980"/>
                    <a:pt x="5853430" y="1629410"/>
                    <a:pt x="5289550" y="1065530"/>
                  </a:cubicBezTo>
                  <a:cubicBezTo>
                    <a:pt x="4725670" y="501650"/>
                    <a:pt x="3975100" y="190500"/>
                    <a:pt x="3177540" y="190500"/>
                  </a:cubicBezTo>
                  <a:close/>
                </a:path>
              </a:pathLst>
            </a:custGeom>
            <a:solidFill>
              <a:srgbClr val="0F2F61"/>
            </a:solidFill>
          </p:spPr>
        </p:sp>
      </p:grpSp>
      <p:pic>
        <p:nvPicPr>
          <p:cNvPr id="12" name="Picture 19">
            <a:extLst>
              <a:ext uri="{FF2B5EF4-FFF2-40B4-BE49-F238E27FC236}">
                <a16:creationId xmlns:a16="http://schemas.microsoft.com/office/drawing/2014/main" id="{554CD84D-ED3F-405F-9267-A889801CD7F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295717" y="7758189"/>
            <a:ext cx="1694566" cy="1921165"/>
          </a:xfrm>
          <a:prstGeom prst="rect">
            <a:avLst/>
          </a:prstGeom>
        </p:spPr>
      </p:pic>
      <p:pic>
        <p:nvPicPr>
          <p:cNvPr id="14" name="Immagine 13">
            <a:extLst>
              <a:ext uri="{FF2B5EF4-FFF2-40B4-BE49-F238E27FC236}">
                <a16:creationId xmlns:a16="http://schemas.microsoft.com/office/drawing/2014/main" id="{007BDB2F-386B-4C2D-8A8D-481A39DE07E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3475" y="2486996"/>
            <a:ext cx="11060699" cy="76770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579870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790A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 txBox="1"/>
          <p:nvPr/>
        </p:nvSpPr>
        <p:spPr>
          <a:xfrm>
            <a:off x="8043887" y="8267700"/>
            <a:ext cx="9215414" cy="167443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ts val="4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3000" b="1" i="0" u="none" strike="noStrike" kern="1200" cap="none" spc="3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itchFamily="18" charset="0"/>
                <a:ea typeface="Cambria" pitchFamily="18" charset="0"/>
                <a:cs typeface="+mn-cs"/>
              </a:rPr>
              <a:t>L’incremento delle quote di studenti in difficoltà è molto maggiore tra coloro che provengono da famiglie svantaggiate.</a:t>
            </a:r>
          </a:p>
        </p:txBody>
      </p:sp>
      <p:sp>
        <p:nvSpPr>
          <p:cNvPr id="5" name="AutoShape 5"/>
          <p:cNvSpPr/>
          <p:nvPr/>
        </p:nvSpPr>
        <p:spPr>
          <a:xfrm>
            <a:off x="15030991" y="-38100"/>
            <a:ext cx="3257009" cy="2959924"/>
          </a:xfrm>
          <a:prstGeom prst="rect">
            <a:avLst/>
          </a:prstGeom>
          <a:solidFill>
            <a:srgbClr val="FDFDFD"/>
          </a:solidFill>
        </p:spPr>
      </p:sp>
      <p:grpSp>
        <p:nvGrpSpPr>
          <p:cNvPr id="6" name="Group 6"/>
          <p:cNvGrpSpPr/>
          <p:nvPr/>
        </p:nvGrpSpPr>
        <p:grpSpPr>
          <a:xfrm>
            <a:off x="1072668" y="7371057"/>
            <a:ext cx="1887243" cy="1887243"/>
            <a:chOff x="0" y="0"/>
            <a:chExt cx="6350000" cy="6350000"/>
          </a:xfrm>
        </p:grpSpPr>
        <p:sp>
          <p:nvSpPr>
            <p:cNvPr id="7" name="Freeform 7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FDFDFD"/>
            </a:solidFill>
          </p:spPr>
        </p:sp>
      </p:grpSp>
      <p:grpSp>
        <p:nvGrpSpPr>
          <p:cNvPr id="8" name="Group 8"/>
          <p:cNvGrpSpPr>
            <a:grpSpLocks noChangeAspect="1"/>
          </p:cNvGrpSpPr>
          <p:nvPr/>
        </p:nvGrpSpPr>
        <p:grpSpPr>
          <a:xfrm>
            <a:off x="1965132" y="7182178"/>
            <a:ext cx="1319595" cy="1319595"/>
            <a:chOff x="-2540" y="-2540"/>
            <a:chExt cx="6355080" cy="6355080"/>
          </a:xfrm>
        </p:grpSpPr>
        <p:sp>
          <p:nvSpPr>
            <p:cNvPr id="9" name="Freeform 9"/>
            <p:cNvSpPr/>
            <p:nvPr/>
          </p:nvSpPr>
          <p:spPr>
            <a:xfrm>
              <a:off x="-2540" y="-2540"/>
              <a:ext cx="6355080" cy="6355080"/>
            </a:xfrm>
            <a:custGeom>
              <a:avLst/>
              <a:gdLst/>
              <a:ahLst/>
              <a:cxnLst/>
              <a:rect l="l" t="t" r="r" b="b"/>
              <a:pathLst>
                <a:path w="6355080" h="6355080">
                  <a:moveTo>
                    <a:pt x="3177540" y="6355080"/>
                  </a:moveTo>
                  <a:cubicBezTo>
                    <a:pt x="2329180" y="6355080"/>
                    <a:pt x="1530350" y="6024880"/>
                    <a:pt x="930910" y="5424170"/>
                  </a:cubicBezTo>
                  <a:cubicBezTo>
                    <a:pt x="330200" y="4824730"/>
                    <a:pt x="0" y="4025900"/>
                    <a:pt x="0" y="3177540"/>
                  </a:cubicBezTo>
                  <a:cubicBezTo>
                    <a:pt x="0" y="2329180"/>
                    <a:pt x="330200" y="1530350"/>
                    <a:pt x="930910" y="930910"/>
                  </a:cubicBezTo>
                  <a:cubicBezTo>
                    <a:pt x="1530350" y="330200"/>
                    <a:pt x="2329180" y="0"/>
                    <a:pt x="3177540" y="0"/>
                  </a:cubicBezTo>
                  <a:cubicBezTo>
                    <a:pt x="4025900" y="0"/>
                    <a:pt x="4824730" y="330200"/>
                    <a:pt x="5424170" y="930910"/>
                  </a:cubicBezTo>
                  <a:cubicBezTo>
                    <a:pt x="6024880" y="1531620"/>
                    <a:pt x="6355080" y="2329180"/>
                    <a:pt x="6355080" y="3177540"/>
                  </a:cubicBezTo>
                  <a:cubicBezTo>
                    <a:pt x="6355080" y="4025900"/>
                    <a:pt x="6024880" y="4824730"/>
                    <a:pt x="5424170" y="5424170"/>
                  </a:cubicBezTo>
                  <a:cubicBezTo>
                    <a:pt x="4824730" y="6024880"/>
                    <a:pt x="4025900" y="6355080"/>
                    <a:pt x="3177540" y="6355080"/>
                  </a:cubicBezTo>
                  <a:close/>
                  <a:moveTo>
                    <a:pt x="3177540" y="190500"/>
                  </a:moveTo>
                  <a:cubicBezTo>
                    <a:pt x="2379980" y="190500"/>
                    <a:pt x="1629410" y="501650"/>
                    <a:pt x="1065530" y="1065530"/>
                  </a:cubicBezTo>
                  <a:cubicBezTo>
                    <a:pt x="501650" y="1629410"/>
                    <a:pt x="190500" y="2379980"/>
                    <a:pt x="190500" y="3177540"/>
                  </a:cubicBezTo>
                  <a:cubicBezTo>
                    <a:pt x="190500" y="3975100"/>
                    <a:pt x="501650" y="4725670"/>
                    <a:pt x="1065530" y="5289550"/>
                  </a:cubicBezTo>
                  <a:cubicBezTo>
                    <a:pt x="1629410" y="5853430"/>
                    <a:pt x="2379980" y="6164580"/>
                    <a:pt x="3177540" y="6164580"/>
                  </a:cubicBezTo>
                  <a:cubicBezTo>
                    <a:pt x="3975100" y="6164580"/>
                    <a:pt x="4725670" y="5853430"/>
                    <a:pt x="5289550" y="5289550"/>
                  </a:cubicBezTo>
                  <a:cubicBezTo>
                    <a:pt x="5853430" y="4725670"/>
                    <a:pt x="6164580" y="3975100"/>
                    <a:pt x="6164580" y="3177540"/>
                  </a:cubicBezTo>
                  <a:cubicBezTo>
                    <a:pt x="6164580" y="2379980"/>
                    <a:pt x="5853430" y="1629410"/>
                    <a:pt x="5289550" y="1065530"/>
                  </a:cubicBezTo>
                  <a:cubicBezTo>
                    <a:pt x="4725670" y="501650"/>
                    <a:pt x="3975100" y="190500"/>
                    <a:pt x="3177540" y="190500"/>
                  </a:cubicBezTo>
                  <a:close/>
                </a:path>
              </a:pathLst>
            </a:custGeom>
            <a:solidFill>
              <a:srgbClr val="0F2F61"/>
            </a:solidFill>
          </p:spPr>
        </p:sp>
      </p:grpSp>
      <p:sp>
        <p:nvSpPr>
          <p:cNvPr id="10" name="AutoShape 10"/>
          <p:cNvSpPr/>
          <p:nvPr/>
        </p:nvSpPr>
        <p:spPr>
          <a:xfrm>
            <a:off x="17031566" y="419100"/>
            <a:ext cx="119085" cy="5591822"/>
          </a:xfrm>
          <a:prstGeom prst="rect">
            <a:avLst/>
          </a:prstGeom>
          <a:solidFill>
            <a:srgbClr val="0F2F61"/>
          </a:solidFill>
        </p:spPr>
      </p:sp>
      <p:grpSp>
        <p:nvGrpSpPr>
          <p:cNvPr id="11" name="Group 11"/>
          <p:cNvGrpSpPr/>
          <p:nvPr/>
        </p:nvGrpSpPr>
        <p:grpSpPr>
          <a:xfrm>
            <a:off x="26845" y="526774"/>
            <a:ext cx="11265600" cy="2456139"/>
            <a:chOff x="2834689" y="-913709"/>
            <a:chExt cx="12921634" cy="3274850"/>
          </a:xfrm>
        </p:grpSpPr>
        <p:sp>
          <p:nvSpPr>
            <p:cNvPr id="12" name="TextBox 12"/>
            <p:cNvSpPr txBox="1"/>
            <p:nvPr/>
          </p:nvSpPr>
          <p:spPr>
            <a:xfrm>
              <a:off x="4377122" y="-913709"/>
              <a:ext cx="11379201" cy="2832910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sz="3200" b="1" i="0" u="none" strike="noStrike" kern="1200" cap="none" spc="825" normalizeH="0" baseline="0" noProof="0" dirty="0">
                  <a:ln>
                    <a:noFill/>
                  </a:ln>
                  <a:solidFill>
                    <a:srgbClr val="FDFDFD"/>
                  </a:solidFill>
                  <a:effectLst/>
                  <a:uLnTx/>
                  <a:uFillTx/>
                  <a:latin typeface="Cambria" pitchFamily="18" charset="0"/>
                  <a:ea typeface="Cambria" pitchFamily="18" charset="0"/>
                  <a:cs typeface="+mn-cs"/>
                </a:rPr>
                <a:t>ANCHE LE DIFFERENZE SONO DIVERSE</a:t>
              </a:r>
            </a:p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sz="3200" b="0" i="0" u="none" strike="noStrike" kern="1200" cap="none" spc="825" normalizeH="0" baseline="0" noProof="0" dirty="0">
                  <a:ln>
                    <a:noFill/>
                  </a:ln>
                  <a:solidFill>
                    <a:srgbClr val="FDFDFD"/>
                  </a:solidFill>
                  <a:effectLst/>
                  <a:uLnTx/>
                  <a:uFillTx/>
                  <a:latin typeface="Cambria" pitchFamily="18" charset="0"/>
                  <a:ea typeface="Cambria" pitchFamily="18" charset="0"/>
                  <a:cs typeface="+mn-cs"/>
                </a:rPr>
                <a:t>Matematica grado 13</a:t>
              </a:r>
            </a:p>
          </p:txBody>
        </p:sp>
        <p:sp>
          <p:nvSpPr>
            <p:cNvPr id="13" name="AutoShape 13"/>
            <p:cNvSpPr/>
            <p:nvPr/>
          </p:nvSpPr>
          <p:spPr>
            <a:xfrm>
              <a:off x="2834689" y="2193924"/>
              <a:ext cx="11953006" cy="167217"/>
            </a:xfrm>
            <a:prstGeom prst="rect">
              <a:avLst/>
            </a:prstGeom>
            <a:solidFill>
              <a:srgbClr val="0F2F61"/>
            </a:solidFill>
          </p:spPr>
        </p:sp>
      </p:grpSp>
      <p:sp>
        <p:nvSpPr>
          <p:cNvPr id="14" name="AutoShape 14"/>
          <p:cNvSpPr/>
          <p:nvPr/>
        </p:nvSpPr>
        <p:spPr>
          <a:xfrm>
            <a:off x="-27470" y="0"/>
            <a:ext cx="1023248" cy="1190339"/>
          </a:xfrm>
          <a:prstGeom prst="rect">
            <a:avLst/>
          </a:prstGeom>
          <a:solidFill>
            <a:srgbClr val="FDFDFD"/>
          </a:solidFill>
        </p:spPr>
      </p:sp>
      <p:pic>
        <p:nvPicPr>
          <p:cNvPr id="15" name="Picture 19">
            <a:extLst>
              <a:ext uri="{FF2B5EF4-FFF2-40B4-BE49-F238E27FC236}">
                <a16:creationId xmlns:a16="http://schemas.microsoft.com/office/drawing/2014/main" id="{5CADCE8D-3C92-4914-B88E-57B3D843923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5221834" y="495300"/>
            <a:ext cx="1694566" cy="1921165"/>
          </a:xfrm>
          <a:prstGeom prst="rect">
            <a:avLst/>
          </a:prstGeom>
        </p:spPr>
      </p:pic>
      <p:graphicFrame>
        <p:nvGraphicFramePr>
          <p:cNvPr id="16" name="Grafico 15">
            <a:extLst>
              <a:ext uri="{FF2B5EF4-FFF2-40B4-BE49-F238E27FC236}">
                <a16:creationId xmlns:a16="http://schemas.microsoft.com/office/drawing/2014/main" id="{539F83C2-678F-45A1-9AEB-04544CE82E57}"/>
              </a:ext>
            </a:extLst>
          </p:cNvPr>
          <p:cNvGraphicFramePr>
            <a:graphicFrameLocks/>
          </p:cNvGraphicFramePr>
          <p:nvPr/>
        </p:nvGraphicFramePr>
        <p:xfrm>
          <a:off x="3399893" y="3188955"/>
          <a:ext cx="10421111" cy="47472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91168749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AutoShape 33"/>
          <p:cNvSpPr/>
          <p:nvPr/>
        </p:nvSpPr>
        <p:spPr>
          <a:xfrm>
            <a:off x="-17929" y="-19050"/>
            <a:ext cx="9601200" cy="10325100"/>
          </a:xfrm>
          <a:prstGeom prst="rect">
            <a:avLst/>
          </a:prstGeom>
          <a:solidFill>
            <a:srgbClr val="FDFDFD"/>
          </a:solidFill>
        </p:spPr>
      </p:sp>
      <p:sp>
        <p:nvSpPr>
          <p:cNvPr id="38" name="AutoShape 38"/>
          <p:cNvSpPr/>
          <p:nvPr/>
        </p:nvSpPr>
        <p:spPr>
          <a:xfrm>
            <a:off x="16812474" y="2677"/>
            <a:ext cx="1475526" cy="1636365"/>
          </a:xfrm>
          <a:prstGeom prst="rect">
            <a:avLst/>
          </a:prstGeom>
          <a:solidFill>
            <a:srgbClr val="FDFDFD"/>
          </a:solidFill>
        </p:spPr>
      </p:sp>
      <p:sp>
        <p:nvSpPr>
          <p:cNvPr id="39" name="AutoShape 39"/>
          <p:cNvSpPr/>
          <p:nvPr/>
        </p:nvSpPr>
        <p:spPr>
          <a:xfrm>
            <a:off x="7063275" y="625781"/>
            <a:ext cx="10869754" cy="125413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</p:sp>
      <p:pic>
        <p:nvPicPr>
          <p:cNvPr id="40" name="Picture 19">
            <a:extLst>
              <a:ext uri="{FF2B5EF4-FFF2-40B4-BE49-F238E27FC236}">
                <a16:creationId xmlns:a16="http://schemas.microsoft.com/office/drawing/2014/main" id="{7F214137-75E6-4666-A81E-D3709D829A4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908826" y="540425"/>
            <a:ext cx="1694566" cy="1921165"/>
          </a:xfrm>
          <a:prstGeom prst="rect">
            <a:avLst/>
          </a:prstGeom>
        </p:spPr>
      </p:pic>
      <p:sp>
        <p:nvSpPr>
          <p:cNvPr id="12" name="TextBox 37">
            <a:extLst>
              <a:ext uri="{FF2B5EF4-FFF2-40B4-BE49-F238E27FC236}">
                <a16:creationId xmlns:a16="http://schemas.microsoft.com/office/drawing/2014/main" id="{82E2ADC2-0F61-4ABB-B796-0ECA76030F85}"/>
              </a:ext>
            </a:extLst>
          </p:cNvPr>
          <p:cNvSpPr txBox="1"/>
          <p:nvPr/>
        </p:nvSpPr>
        <p:spPr>
          <a:xfrm>
            <a:off x="10018834" y="2894095"/>
            <a:ext cx="7914195" cy="729366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57200" marR="0" lvl="0" indent="-457200" algn="l" defTabSz="914400" rtl="0" eaLnBrk="1" fontAlgn="auto" latinLnBrk="0" hangingPunct="1">
              <a:lnSpc>
                <a:spcPts val="40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Ø"/>
              <a:tabLst/>
              <a:defRPr/>
            </a:pPr>
            <a:r>
              <a:rPr kumimoji="0" lang="it-IT" sz="2200" b="0" i="0" u="none" strike="noStrike" kern="1200" cap="none" spc="27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itchFamily="18" charset="0"/>
                <a:ea typeface="Cambria" pitchFamily="18" charset="0"/>
                <a:cs typeface="+mn-cs"/>
              </a:rPr>
              <a:t>Si acuiscono considerevolmente le differenze territoriali. La distanza tra il punteggio più alto e quello più basso è la maggiore che si rileva nelle prove INVALSI. Tale distanza è di circa 49 punti, pari a oltre tre anni scolastici equivalenti.</a:t>
            </a:r>
          </a:p>
          <a:p>
            <a:pPr marL="457200" marR="0" lvl="0" indent="-457200" algn="l" defTabSz="914400" rtl="0" eaLnBrk="1" fontAlgn="auto" latinLnBrk="0" hangingPunct="1">
              <a:lnSpc>
                <a:spcPts val="40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Ø"/>
              <a:tabLst/>
              <a:defRPr/>
            </a:pPr>
            <a:r>
              <a:rPr kumimoji="0" lang="it-IT" sz="2200" b="0" i="0" u="none" strike="noStrike" kern="1200" cap="none" spc="27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itchFamily="18" charset="0"/>
                <a:ea typeface="Cambria" pitchFamily="18" charset="0"/>
                <a:cs typeface="+mn-cs"/>
              </a:rPr>
              <a:t>Le regioni si dividono in tre gruppi:</a:t>
            </a:r>
          </a:p>
          <a:p>
            <a:pPr marL="1433513" marR="0" lvl="1" indent="-511175" algn="l" defTabSz="914400" rtl="0" eaLnBrk="1" fontAlgn="auto" latinLnBrk="0" hangingPunct="1">
              <a:lnSpc>
                <a:spcPts val="40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it-IT" sz="2200" b="0" i="0" u="none" strike="noStrike" kern="1200" cap="none" spc="27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itchFamily="18" charset="0"/>
                <a:ea typeface="Cambria" pitchFamily="18" charset="0"/>
                <a:cs typeface="+mn-cs"/>
              </a:rPr>
              <a:t> </a:t>
            </a:r>
            <a:r>
              <a:rPr kumimoji="0" lang="it-IT" sz="2200" b="1" i="0" u="none" strike="noStrike" kern="1200" cap="none" spc="27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itchFamily="18" charset="0"/>
                <a:ea typeface="Cambria" pitchFamily="18" charset="0"/>
                <a:cs typeface="+mn-cs"/>
              </a:rPr>
              <a:t>sopra la media nazionale 2019</a:t>
            </a:r>
            <a:r>
              <a:rPr kumimoji="0" lang="it-IT" sz="2200" b="0" i="0" u="none" strike="noStrike" kern="1200" cap="none" spc="27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itchFamily="18" charset="0"/>
                <a:ea typeface="Cambria" pitchFamily="18" charset="0"/>
                <a:cs typeface="+mn-cs"/>
              </a:rPr>
              <a:t>: </a:t>
            </a:r>
            <a:r>
              <a:rPr kumimoji="0" lang="it-IT" sz="2200" b="0" i="0" u="none" strike="noStrike" kern="1200" cap="none" spc="27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itchFamily="18" charset="0"/>
                <a:ea typeface="Cambria" pitchFamily="18" charset="0"/>
                <a:cs typeface="+mn-cs"/>
              </a:rPr>
              <a:t>Prov</a:t>
            </a:r>
            <a:r>
              <a:rPr kumimoji="0" lang="it-IT" sz="2200" b="0" i="0" u="none" strike="noStrike" kern="1200" cap="none" spc="27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itchFamily="18" charset="0"/>
                <a:ea typeface="Cambria" pitchFamily="18" charset="0"/>
                <a:cs typeface="+mn-cs"/>
              </a:rPr>
              <a:t>. Aut. di Trento</a:t>
            </a:r>
          </a:p>
          <a:p>
            <a:pPr marL="1433513" marR="0" lvl="1" indent="-511175" algn="l" defTabSz="914400" rtl="0" eaLnBrk="1" fontAlgn="auto" latinLnBrk="0" hangingPunct="1">
              <a:lnSpc>
                <a:spcPts val="40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it-IT" sz="2200" b="0" i="0" u="none" strike="noStrike" kern="1200" cap="none" spc="27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itchFamily="18" charset="0"/>
                <a:ea typeface="Cambria" pitchFamily="18" charset="0"/>
                <a:cs typeface="+mn-cs"/>
              </a:rPr>
              <a:t> </a:t>
            </a:r>
            <a:r>
              <a:rPr kumimoji="0" lang="it-IT" sz="2200" b="1" i="0" u="none" strike="noStrike" kern="1200" cap="none" spc="27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itchFamily="18" charset="0"/>
                <a:ea typeface="Cambria" pitchFamily="18" charset="0"/>
                <a:cs typeface="+mn-cs"/>
              </a:rPr>
              <a:t>in linea con la media nazionale 2019</a:t>
            </a:r>
            <a:r>
              <a:rPr kumimoji="0" lang="it-IT" sz="2200" b="0" i="0" u="none" strike="noStrike" kern="1200" cap="none" spc="27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itchFamily="18" charset="0"/>
                <a:ea typeface="Cambria" pitchFamily="18" charset="0"/>
                <a:cs typeface="+mn-cs"/>
              </a:rPr>
              <a:t>: Valle d’Aosta, Piemonte, Liguria, Lombardia, </a:t>
            </a:r>
            <a:r>
              <a:rPr kumimoji="0" lang="it-IT" sz="2200" b="0" i="0" u="none" strike="noStrike" kern="1200" cap="none" spc="27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itchFamily="18" charset="0"/>
                <a:ea typeface="Cambria" pitchFamily="18" charset="0"/>
                <a:cs typeface="+mn-cs"/>
              </a:rPr>
              <a:t>Prov</a:t>
            </a:r>
            <a:r>
              <a:rPr kumimoji="0" lang="it-IT" sz="2200" b="0" i="0" u="none" strike="noStrike" kern="1200" cap="none" spc="27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itchFamily="18" charset="0"/>
                <a:ea typeface="Cambria" pitchFamily="18" charset="0"/>
                <a:cs typeface="+mn-cs"/>
              </a:rPr>
              <a:t>. Aut. di Bolzano (l. </a:t>
            </a:r>
            <a:r>
              <a:rPr kumimoji="0" lang="it-IT" sz="2200" b="0" i="0" u="none" strike="noStrike" kern="1200" cap="none" spc="27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itchFamily="18" charset="0"/>
                <a:ea typeface="Cambria" pitchFamily="18" charset="0"/>
                <a:cs typeface="+mn-cs"/>
              </a:rPr>
              <a:t>it</a:t>
            </a:r>
            <a:r>
              <a:rPr kumimoji="0" lang="it-IT" sz="2200" b="0" i="0" u="none" strike="noStrike" kern="1200" cap="none" spc="27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itchFamily="18" charset="0"/>
                <a:ea typeface="Cambria" pitchFamily="18" charset="0"/>
                <a:cs typeface="+mn-cs"/>
              </a:rPr>
              <a:t>.), Veneto, Friuli-Venezia G., Emilia-Romagna, Toscana, Umbria, Marche, Molise</a:t>
            </a:r>
          </a:p>
          <a:p>
            <a:pPr marL="1433513" marR="0" lvl="1" indent="-511175" algn="l" defTabSz="914400" rtl="0" eaLnBrk="1" fontAlgn="auto" latinLnBrk="0" hangingPunct="1">
              <a:lnSpc>
                <a:spcPts val="40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it-IT" sz="2200" b="0" i="0" u="none" strike="noStrike" kern="1200" cap="none" spc="27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itchFamily="18" charset="0"/>
                <a:ea typeface="Cambria" pitchFamily="18" charset="0"/>
                <a:cs typeface="+mn-cs"/>
              </a:rPr>
              <a:t> </a:t>
            </a:r>
            <a:r>
              <a:rPr kumimoji="0" lang="it-IT" sz="2200" b="1" i="0" u="none" strike="noStrike" kern="1200" cap="none" spc="27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itchFamily="18" charset="0"/>
                <a:ea typeface="Cambria" pitchFamily="18" charset="0"/>
                <a:cs typeface="+mn-cs"/>
              </a:rPr>
              <a:t>sotto la media nazionale 2019</a:t>
            </a:r>
            <a:r>
              <a:rPr kumimoji="0" lang="it-IT" sz="2200" b="0" i="0" u="none" strike="noStrike" kern="1200" cap="none" spc="27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itchFamily="18" charset="0"/>
                <a:ea typeface="Cambria" pitchFamily="18" charset="0"/>
                <a:cs typeface="+mn-cs"/>
              </a:rPr>
              <a:t>: Lazio, Abruzzo, Campania, Puglia, Basilicata, Calabria, Sicilia, Sardegna</a:t>
            </a:r>
          </a:p>
        </p:txBody>
      </p:sp>
      <p:sp>
        <p:nvSpPr>
          <p:cNvPr id="9" name="TextBox 34">
            <a:extLst>
              <a:ext uri="{FF2B5EF4-FFF2-40B4-BE49-F238E27FC236}">
                <a16:creationId xmlns:a16="http://schemas.microsoft.com/office/drawing/2014/main" id="{FC7C2A12-0DA1-BD4E-B8D5-1F230CA38400}"/>
              </a:ext>
            </a:extLst>
          </p:cNvPr>
          <p:cNvSpPr txBox="1"/>
          <p:nvPr/>
        </p:nvSpPr>
        <p:spPr>
          <a:xfrm>
            <a:off x="9873280" y="961933"/>
            <a:ext cx="6052520" cy="13542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825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mbria" pitchFamily="18" charset="0"/>
                <a:ea typeface="Cambria" pitchFamily="18" charset="0"/>
                <a:cs typeface="+mn-cs"/>
              </a:rPr>
              <a:t>MATEMATICA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825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mbria" pitchFamily="18" charset="0"/>
                <a:ea typeface="Cambria" pitchFamily="18" charset="0"/>
                <a:cs typeface="+mn-cs"/>
              </a:rPr>
              <a:t>Grado 13</a:t>
            </a:r>
          </a:p>
        </p:txBody>
      </p:sp>
      <p:sp>
        <p:nvSpPr>
          <p:cNvPr id="15" name="CasellaDiTesto 14">
            <a:extLst>
              <a:ext uri="{FF2B5EF4-FFF2-40B4-BE49-F238E27FC236}">
                <a16:creationId xmlns:a16="http://schemas.microsoft.com/office/drawing/2014/main" id="{35758DB3-D8A5-5242-BC30-6DFAE5E5B8F2}"/>
              </a:ext>
            </a:extLst>
          </p:cNvPr>
          <p:cNvSpPr txBox="1"/>
          <p:nvPr/>
        </p:nvSpPr>
        <p:spPr>
          <a:xfrm>
            <a:off x="1752600" y="3162300"/>
            <a:ext cx="5562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b="1" dirty="0"/>
              <a:t>I risultati di MATEMATICA per livelli di competenza</a:t>
            </a:r>
          </a:p>
          <a:p>
            <a:pPr algn="ctr"/>
            <a:r>
              <a:rPr lang="it-IT" sz="1600" dirty="0"/>
              <a:t>Grado 13</a:t>
            </a: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4E194A2D-0A0B-4B18-B513-972FC9C354C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862" y="4175440"/>
            <a:ext cx="9373138" cy="47207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613453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AutoShape 33"/>
          <p:cNvSpPr/>
          <p:nvPr/>
        </p:nvSpPr>
        <p:spPr>
          <a:xfrm>
            <a:off x="-76200" y="1"/>
            <a:ext cx="9601200" cy="10325100"/>
          </a:xfrm>
          <a:prstGeom prst="rect">
            <a:avLst/>
          </a:prstGeom>
          <a:solidFill>
            <a:srgbClr val="FDFDFD"/>
          </a:solidFill>
        </p:spPr>
      </p:sp>
      <p:sp>
        <p:nvSpPr>
          <p:cNvPr id="37" name="TextBox 37"/>
          <p:cNvSpPr txBox="1"/>
          <p:nvPr/>
        </p:nvSpPr>
        <p:spPr>
          <a:xfrm>
            <a:off x="1001205" y="5348049"/>
            <a:ext cx="7623486" cy="36933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Ø"/>
              <a:tabLst/>
              <a:defRPr/>
            </a:pPr>
            <a:r>
              <a:rPr kumimoji="0" lang="it-IT" sz="2400" b="0" i="0" u="none" strike="noStrike" kern="1200" cap="none" spc="27" normalizeH="0" baseline="0" noProof="0" dirty="0">
                <a:ln>
                  <a:noFill/>
                </a:ln>
                <a:solidFill>
                  <a:srgbClr val="0F2F61"/>
                </a:solidFill>
                <a:effectLst/>
                <a:uLnTx/>
                <a:uFillTx/>
                <a:latin typeface="Cambria" pitchFamily="18" charset="0"/>
                <a:ea typeface="Cambria" pitchFamily="18" charset="0"/>
                <a:cs typeface="+mn-cs"/>
              </a:rPr>
              <a:t>In 7 regioni il calo dei risultati è particolarmente rilevante</a:t>
            </a:r>
            <a:endParaRPr kumimoji="0" lang="it-IT" sz="2400" b="1" i="0" u="none" strike="noStrike" kern="1200" cap="none" spc="27" normalizeH="0" baseline="0" noProof="0" dirty="0">
              <a:ln>
                <a:noFill/>
              </a:ln>
              <a:solidFill>
                <a:srgbClr val="0F2F61"/>
              </a:solidFill>
              <a:effectLst/>
              <a:uLnTx/>
              <a:uFillTx/>
              <a:latin typeface="Cambria" pitchFamily="18" charset="0"/>
              <a:ea typeface="Cambria" pitchFamily="18" charset="0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Ø"/>
              <a:tabLst/>
              <a:defRPr/>
            </a:pPr>
            <a:r>
              <a:rPr kumimoji="0" lang="it-IT" sz="2400" b="0" i="1" u="none" strike="noStrike" kern="1200" cap="none" spc="27" normalizeH="0" baseline="0" noProof="0" dirty="0">
                <a:ln>
                  <a:noFill/>
                </a:ln>
                <a:solidFill>
                  <a:srgbClr val="0F2F61"/>
                </a:solidFill>
                <a:effectLst/>
                <a:uLnTx/>
                <a:uFillTx/>
                <a:latin typeface="Cambria" pitchFamily="18" charset="0"/>
                <a:ea typeface="Cambria" pitchFamily="18" charset="0"/>
                <a:cs typeface="+mn-cs"/>
              </a:rPr>
              <a:t>Learning loss </a:t>
            </a:r>
            <a:r>
              <a:rPr kumimoji="0" lang="it-IT" sz="2400" b="0" i="0" u="none" strike="noStrike" kern="1200" cap="none" spc="27" normalizeH="0" baseline="0" noProof="0" dirty="0">
                <a:ln>
                  <a:noFill/>
                </a:ln>
                <a:solidFill>
                  <a:srgbClr val="0F2F61"/>
                </a:solidFill>
                <a:effectLst/>
                <a:uLnTx/>
                <a:uFillTx/>
                <a:latin typeface="Cambria" pitchFamily="18" charset="0"/>
                <a:ea typeface="Cambria" pitchFamily="18" charset="0"/>
                <a:cs typeface="+mn-cs"/>
              </a:rPr>
              <a:t>più alto si registra in Friuli-Venezia Giulia e in Puglia</a:t>
            </a:r>
            <a:endParaRPr kumimoji="0" lang="it-IT" sz="2400" b="1" i="0" u="none" strike="noStrike" kern="1200" cap="none" spc="27" normalizeH="0" baseline="0" noProof="0" dirty="0">
              <a:ln>
                <a:noFill/>
              </a:ln>
              <a:solidFill>
                <a:srgbClr val="0F2F61"/>
              </a:solidFill>
              <a:effectLst/>
              <a:uLnTx/>
              <a:uFillTx/>
              <a:latin typeface="Cambria" pitchFamily="18" charset="0"/>
              <a:ea typeface="Cambria" pitchFamily="18" charset="0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Ø"/>
              <a:tabLst/>
              <a:defRPr/>
            </a:pPr>
            <a:r>
              <a:rPr kumimoji="0" lang="it-IT" sz="2400" b="0" i="0" u="none" strike="noStrike" kern="1200" cap="none" spc="27" normalizeH="0" baseline="0" noProof="0" dirty="0">
                <a:ln>
                  <a:noFill/>
                </a:ln>
                <a:solidFill>
                  <a:srgbClr val="0F2F61"/>
                </a:solidFill>
                <a:effectLst/>
                <a:uLnTx/>
                <a:uFillTx/>
                <a:latin typeface="Cambria" pitchFamily="18" charset="0"/>
                <a:ea typeface="Cambria" pitchFamily="18" charset="0"/>
                <a:cs typeface="+mn-cs"/>
              </a:rPr>
              <a:t>In Friuli-Venezia Giulia e in Veneto, i risultati medi rispetto alla media nazionale 2021 rimangono comunque più alti di circa un anno scolastico, in Puglia e Campania gli esiti medi sono più bassi, rispettivamente, di poco più di un anno e di circa due anni della media nazionale 2021.</a:t>
            </a:r>
          </a:p>
        </p:txBody>
      </p:sp>
      <p:sp>
        <p:nvSpPr>
          <p:cNvPr id="38" name="AutoShape 38"/>
          <p:cNvSpPr/>
          <p:nvPr/>
        </p:nvSpPr>
        <p:spPr>
          <a:xfrm>
            <a:off x="16812474" y="2677"/>
            <a:ext cx="1475526" cy="1636365"/>
          </a:xfrm>
          <a:prstGeom prst="rect">
            <a:avLst/>
          </a:prstGeom>
          <a:solidFill>
            <a:srgbClr val="FDFDFD"/>
          </a:solidFill>
        </p:spPr>
      </p:sp>
      <p:sp>
        <p:nvSpPr>
          <p:cNvPr id="39" name="AutoShape 39"/>
          <p:cNvSpPr/>
          <p:nvPr/>
        </p:nvSpPr>
        <p:spPr>
          <a:xfrm>
            <a:off x="7063275" y="625781"/>
            <a:ext cx="10869754" cy="125413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</p:sp>
      <p:pic>
        <p:nvPicPr>
          <p:cNvPr id="40" name="Picture 19">
            <a:extLst>
              <a:ext uri="{FF2B5EF4-FFF2-40B4-BE49-F238E27FC236}">
                <a16:creationId xmlns:a16="http://schemas.microsoft.com/office/drawing/2014/main" id="{7F214137-75E6-4666-A81E-D3709D829A4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908826" y="540425"/>
            <a:ext cx="1694566" cy="1921165"/>
          </a:xfrm>
          <a:prstGeom prst="rect">
            <a:avLst/>
          </a:prstGeom>
        </p:spPr>
      </p:pic>
      <p:sp>
        <p:nvSpPr>
          <p:cNvPr id="9" name="TextBox 34">
            <a:extLst>
              <a:ext uri="{FF2B5EF4-FFF2-40B4-BE49-F238E27FC236}">
                <a16:creationId xmlns:a16="http://schemas.microsoft.com/office/drawing/2014/main" id="{6DB55026-F5E3-7143-AB6B-25EDF61EAE9B}"/>
              </a:ext>
            </a:extLst>
          </p:cNvPr>
          <p:cNvSpPr txBox="1"/>
          <p:nvPr/>
        </p:nvSpPr>
        <p:spPr>
          <a:xfrm>
            <a:off x="1028700" y="2564130"/>
            <a:ext cx="8115300" cy="196977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4400" b="0" i="0" u="none" strike="noStrike" kern="1200" cap="none" spc="825" normalizeH="0" baseline="0" noProof="0" dirty="0">
                <a:ln>
                  <a:noFill/>
                </a:ln>
                <a:solidFill>
                  <a:srgbClr val="0F2F61"/>
                </a:solidFill>
                <a:effectLst/>
                <a:uLnTx/>
                <a:uFillTx/>
                <a:latin typeface="Cambria" pitchFamily="18" charset="0"/>
                <a:ea typeface="Cambria" pitchFamily="18" charset="0"/>
                <a:cs typeface="+mn-cs"/>
              </a:rPr>
              <a:t>Dove si registrano le perdite maggiori?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3000" b="0" i="0" u="none" strike="noStrike" kern="1200" cap="none" spc="825" normalizeH="0" baseline="0" noProof="0" dirty="0">
                <a:ln>
                  <a:noFill/>
                </a:ln>
                <a:solidFill>
                  <a:srgbClr val="0F2F61"/>
                </a:solidFill>
                <a:effectLst/>
                <a:uLnTx/>
                <a:uFillTx/>
                <a:latin typeface="Cambria" pitchFamily="18" charset="0"/>
                <a:ea typeface="Cambria" pitchFamily="18" charset="0"/>
                <a:cs typeface="+mn-cs"/>
              </a:rPr>
              <a:t>Matematica - grado 13</a:t>
            </a:r>
            <a:r>
              <a:rPr kumimoji="0" lang="it-IT" sz="4000" b="0" i="0" u="none" strike="noStrike" kern="1200" cap="none" spc="825" normalizeH="0" baseline="0" noProof="0" dirty="0">
                <a:ln>
                  <a:noFill/>
                </a:ln>
                <a:solidFill>
                  <a:srgbClr val="0F2F61"/>
                </a:solidFill>
                <a:effectLst/>
                <a:uLnTx/>
                <a:uFillTx/>
                <a:latin typeface="Cambria" pitchFamily="18" charset="0"/>
                <a:ea typeface="Cambria" pitchFamily="18" charset="0"/>
                <a:cs typeface="+mn-cs"/>
              </a:rPr>
              <a:t> </a:t>
            </a:r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2C7B6ADC-D629-A94E-AE0B-24AACDD8ABB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5999" y="2623003"/>
            <a:ext cx="8015091" cy="5595484"/>
          </a:xfrm>
          <a:prstGeom prst="rect">
            <a:avLst/>
          </a:prstGeom>
        </p:spPr>
      </p:pic>
      <p:cxnSp>
        <p:nvCxnSpPr>
          <p:cNvPr id="3" name="Connettore diritto 2">
            <a:extLst>
              <a:ext uri="{FF2B5EF4-FFF2-40B4-BE49-F238E27FC236}">
                <a16:creationId xmlns:a16="http://schemas.microsoft.com/office/drawing/2014/main" id="{37F96D86-0A75-4B78-9A78-DBB8C610F938}"/>
              </a:ext>
            </a:extLst>
          </p:cNvPr>
          <p:cNvCxnSpPr/>
          <p:nvPr/>
        </p:nvCxnSpPr>
        <p:spPr>
          <a:xfrm>
            <a:off x="16847291" y="3467100"/>
            <a:ext cx="0" cy="35052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8099174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930936" y="8067331"/>
            <a:ext cx="1190969" cy="1190969"/>
            <a:chOff x="0" y="0"/>
            <a:chExt cx="6350000" cy="6350000"/>
          </a:xfrm>
        </p:grpSpPr>
        <p:sp>
          <p:nvSpPr>
            <p:cNvPr id="3" name="Freeform 3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FDFDFD"/>
            </a:solidFill>
          </p:spPr>
        </p:sp>
      </p:grpSp>
      <p:grpSp>
        <p:nvGrpSpPr>
          <p:cNvPr id="4" name="Group 4"/>
          <p:cNvGrpSpPr>
            <a:grpSpLocks noChangeAspect="1"/>
          </p:cNvGrpSpPr>
          <p:nvPr/>
        </p:nvGrpSpPr>
        <p:grpSpPr>
          <a:xfrm>
            <a:off x="1494137" y="7948137"/>
            <a:ext cx="832747" cy="832747"/>
            <a:chOff x="-2540" y="-2540"/>
            <a:chExt cx="6355080" cy="6355080"/>
          </a:xfrm>
        </p:grpSpPr>
        <p:sp>
          <p:nvSpPr>
            <p:cNvPr id="5" name="Freeform 5"/>
            <p:cNvSpPr/>
            <p:nvPr/>
          </p:nvSpPr>
          <p:spPr>
            <a:xfrm>
              <a:off x="-2540" y="-2540"/>
              <a:ext cx="6355080" cy="6355080"/>
            </a:xfrm>
            <a:custGeom>
              <a:avLst/>
              <a:gdLst/>
              <a:ahLst/>
              <a:cxnLst/>
              <a:rect l="l" t="t" r="r" b="b"/>
              <a:pathLst>
                <a:path w="6355080" h="6355080">
                  <a:moveTo>
                    <a:pt x="3177540" y="6355080"/>
                  </a:moveTo>
                  <a:cubicBezTo>
                    <a:pt x="2329180" y="6355080"/>
                    <a:pt x="1530350" y="6024880"/>
                    <a:pt x="930910" y="5424170"/>
                  </a:cubicBezTo>
                  <a:cubicBezTo>
                    <a:pt x="330200" y="4824730"/>
                    <a:pt x="0" y="4025900"/>
                    <a:pt x="0" y="3177540"/>
                  </a:cubicBezTo>
                  <a:cubicBezTo>
                    <a:pt x="0" y="2329180"/>
                    <a:pt x="330200" y="1530350"/>
                    <a:pt x="930910" y="930910"/>
                  </a:cubicBezTo>
                  <a:cubicBezTo>
                    <a:pt x="1530350" y="330200"/>
                    <a:pt x="2329180" y="0"/>
                    <a:pt x="3177540" y="0"/>
                  </a:cubicBezTo>
                  <a:cubicBezTo>
                    <a:pt x="4025900" y="0"/>
                    <a:pt x="4824730" y="330200"/>
                    <a:pt x="5424170" y="930910"/>
                  </a:cubicBezTo>
                  <a:cubicBezTo>
                    <a:pt x="6024880" y="1531620"/>
                    <a:pt x="6355080" y="2329180"/>
                    <a:pt x="6355080" y="3177540"/>
                  </a:cubicBezTo>
                  <a:cubicBezTo>
                    <a:pt x="6355080" y="4025900"/>
                    <a:pt x="6024880" y="4824730"/>
                    <a:pt x="5424170" y="5424170"/>
                  </a:cubicBezTo>
                  <a:cubicBezTo>
                    <a:pt x="4824730" y="6024880"/>
                    <a:pt x="4025900" y="6355080"/>
                    <a:pt x="3177540" y="6355080"/>
                  </a:cubicBezTo>
                  <a:close/>
                  <a:moveTo>
                    <a:pt x="3177540" y="190500"/>
                  </a:moveTo>
                  <a:cubicBezTo>
                    <a:pt x="2379980" y="190500"/>
                    <a:pt x="1629410" y="501650"/>
                    <a:pt x="1065530" y="1065530"/>
                  </a:cubicBezTo>
                  <a:cubicBezTo>
                    <a:pt x="501650" y="1629410"/>
                    <a:pt x="190500" y="2379980"/>
                    <a:pt x="190500" y="3177540"/>
                  </a:cubicBezTo>
                  <a:cubicBezTo>
                    <a:pt x="190500" y="3975100"/>
                    <a:pt x="501650" y="4725670"/>
                    <a:pt x="1065530" y="5289550"/>
                  </a:cubicBezTo>
                  <a:cubicBezTo>
                    <a:pt x="1629410" y="5853430"/>
                    <a:pt x="2379980" y="6164580"/>
                    <a:pt x="3177540" y="6164580"/>
                  </a:cubicBezTo>
                  <a:cubicBezTo>
                    <a:pt x="3975100" y="6164580"/>
                    <a:pt x="4725670" y="5853430"/>
                    <a:pt x="5289550" y="5289550"/>
                  </a:cubicBezTo>
                  <a:cubicBezTo>
                    <a:pt x="5853430" y="4725670"/>
                    <a:pt x="6164580" y="3975100"/>
                    <a:pt x="6164580" y="3177540"/>
                  </a:cubicBezTo>
                  <a:cubicBezTo>
                    <a:pt x="6164580" y="2379980"/>
                    <a:pt x="5853430" y="1629410"/>
                    <a:pt x="5289550" y="1065530"/>
                  </a:cubicBezTo>
                  <a:cubicBezTo>
                    <a:pt x="4725670" y="501650"/>
                    <a:pt x="3975100" y="190500"/>
                    <a:pt x="3177540" y="190500"/>
                  </a:cubicBezTo>
                  <a:close/>
                </a:path>
              </a:pathLst>
            </a:custGeom>
            <a:solidFill>
              <a:srgbClr val="318F9A"/>
            </a:solidFill>
            <a:ln>
              <a:solidFill>
                <a:schemeClr val="tx2">
                  <a:lumMod val="75000"/>
                </a:schemeClr>
              </a:solidFill>
            </a:ln>
          </p:spPr>
        </p:sp>
      </p:grpSp>
      <p:grpSp>
        <p:nvGrpSpPr>
          <p:cNvPr id="6" name="Group 6"/>
          <p:cNvGrpSpPr/>
          <p:nvPr/>
        </p:nvGrpSpPr>
        <p:grpSpPr>
          <a:xfrm>
            <a:off x="2119248" y="2046872"/>
            <a:ext cx="12663552" cy="7253854"/>
            <a:chOff x="-366588" y="-142875"/>
            <a:chExt cx="13106399" cy="9671804"/>
          </a:xfrm>
        </p:grpSpPr>
        <p:sp>
          <p:nvSpPr>
            <p:cNvPr id="7" name="TextBox 7"/>
            <p:cNvSpPr txBox="1"/>
            <p:nvPr/>
          </p:nvSpPr>
          <p:spPr>
            <a:xfrm>
              <a:off x="0" y="-142875"/>
              <a:ext cx="12464619" cy="16668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0500"/>
                </a:lnSpc>
              </a:pPr>
              <a:r>
                <a:rPr lang="en-US" sz="7500" spc="825" dirty="0">
                  <a:solidFill>
                    <a:srgbClr val="FDFDFD"/>
                  </a:solidFill>
                  <a:latin typeface="Cambria" pitchFamily="18" charset="0"/>
                  <a:ea typeface="Cambria" pitchFamily="18" charset="0"/>
                </a:rPr>
                <a:t>49%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10203" y="1731835"/>
              <a:ext cx="12444214" cy="229131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620"/>
                </a:lnSpc>
              </a:pPr>
              <a:r>
                <a:rPr lang="it-IT" sz="3300" spc="495" dirty="0">
                  <a:solidFill>
                    <a:srgbClr val="FDFDFD"/>
                  </a:solidFill>
                  <a:latin typeface="Cambria" pitchFamily="18" charset="0"/>
                  <a:ea typeface="Cambria" pitchFamily="18" charset="0"/>
                </a:rPr>
                <a:t>Studenti che raggiungono il livello </a:t>
              </a:r>
              <a:r>
                <a:rPr lang="it-IT" sz="3300" b="1" spc="495" dirty="0">
                  <a:solidFill>
                    <a:srgbClr val="FDFDFD"/>
                  </a:solidFill>
                  <a:latin typeface="Cambria" pitchFamily="18" charset="0"/>
                  <a:ea typeface="Cambria" pitchFamily="18" charset="0"/>
                </a:rPr>
                <a:t>B2 - </a:t>
              </a:r>
              <a:r>
                <a:rPr lang="it-IT" sz="3300" b="1" i="1" spc="495" dirty="0">
                  <a:solidFill>
                    <a:srgbClr val="FDFDFD"/>
                  </a:solidFill>
                  <a:latin typeface="Cambria" pitchFamily="18" charset="0"/>
                  <a:ea typeface="Cambria" pitchFamily="18" charset="0"/>
                </a:rPr>
                <a:t>reading</a:t>
              </a:r>
            </a:p>
            <a:p>
              <a:pPr algn="ctr">
                <a:lnSpc>
                  <a:spcPts val="4620"/>
                </a:lnSpc>
              </a:pPr>
              <a:r>
                <a:rPr lang="it-IT" sz="3300" spc="495" dirty="0">
                  <a:solidFill>
                    <a:srgbClr val="FDFDFD"/>
                  </a:solidFill>
                  <a:latin typeface="Cambria" pitchFamily="18" charset="0"/>
                  <a:ea typeface="Cambria" pitchFamily="18" charset="0"/>
                </a:rPr>
                <a:t>(52% nel 2019)  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10202" y="5358213"/>
              <a:ext cx="12464619" cy="16668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0500"/>
                </a:lnSpc>
              </a:pPr>
              <a:r>
                <a:rPr lang="en-US" sz="7500" spc="825" dirty="0">
                  <a:solidFill>
                    <a:srgbClr val="FDFDFD"/>
                  </a:solidFill>
                  <a:latin typeface="Cambria" pitchFamily="18" charset="0"/>
                  <a:ea typeface="Cambria" pitchFamily="18" charset="0"/>
                </a:rPr>
                <a:t>37%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-366588" y="7237617"/>
              <a:ext cx="13106399" cy="2291312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4620"/>
                </a:lnSpc>
              </a:pPr>
              <a:r>
                <a:rPr lang="it-IT" sz="3300" spc="495" dirty="0">
                  <a:solidFill>
                    <a:srgbClr val="FDFDFD"/>
                  </a:solidFill>
                  <a:latin typeface="Cambria" pitchFamily="18" charset="0"/>
                  <a:ea typeface="Cambria" pitchFamily="18" charset="0"/>
                </a:rPr>
                <a:t>Studenti che raggiungono il livello </a:t>
              </a:r>
              <a:r>
                <a:rPr lang="it-IT" sz="3300" b="1" spc="495" dirty="0">
                  <a:solidFill>
                    <a:srgbClr val="FDFDFD"/>
                  </a:solidFill>
                  <a:latin typeface="Cambria" pitchFamily="18" charset="0"/>
                  <a:ea typeface="Cambria" pitchFamily="18" charset="0"/>
                </a:rPr>
                <a:t>B2 - </a:t>
              </a:r>
              <a:r>
                <a:rPr lang="it-IT" sz="3300" b="1" i="1" spc="495" dirty="0">
                  <a:solidFill>
                    <a:srgbClr val="FDFDFD"/>
                  </a:solidFill>
                  <a:latin typeface="Cambria" pitchFamily="18" charset="0"/>
                  <a:ea typeface="Cambria" pitchFamily="18" charset="0"/>
                </a:rPr>
                <a:t>listening</a:t>
              </a:r>
            </a:p>
            <a:p>
              <a:pPr algn="ctr">
                <a:lnSpc>
                  <a:spcPts val="4620"/>
                </a:lnSpc>
              </a:pPr>
              <a:r>
                <a:rPr lang="it-IT" sz="3300" spc="495" dirty="0">
                  <a:solidFill>
                    <a:srgbClr val="FDFDFD"/>
                  </a:solidFill>
                  <a:latin typeface="Cambria" pitchFamily="18" charset="0"/>
                  <a:ea typeface="Cambria" pitchFamily="18" charset="0"/>
                </a:rPr>
                <a:t>(35% nel 2019)</a:t>
              </a:r>
              <a:endParaRPr lang="en-US" sz="3300" spc="495" dirty="0">
                <a:solidFill>
                  <a:srgbClr val="FDFDFD"/>
                </a:solidFill>
                <a:latin typeface="Cambria" pitchFamily="18" charset="0"/>
                <a:ea typeface="Cambria" pitchFamily="18" charset="0"/>
              </a:endParaRPr>
            </a:p>
          </p:txBody>
        </p:sp>
        <p:sp>
          <p:nvSpPr>
            <p:cNvPr id="11" name="AutoShape 11"/>
            <p:cNvSpPr/>
            <p:nvPr/>
          </p:nvSpPr>
          <p:spPr>
            <a:xfrm>
              <a:off x="14781" y="4296055"/>
              <a:ext cx="12445259" cy="154517"/>
            </a:xfrm>
            <a:prstGeom prst="rect">
              <a:avLst/>
            </a:prstGeom>
            <a:solidFill>
              <a:srgbClr val="FDFDFD"/>
            </a:solidFill>
          </p:spPr>
        </p:sp>
      </p:grpSp>
      <p:sp>
        <p:nvSpPr>
          <p:cNvPr id="12" name="AutoShape 12"/>
          <p:cNvSpPr/>
          <p:nvPr/>
        </p:nvSpPr>
        <p:spPr>
          <a:xfrm>
            <a:off x="-72569" y="0"/>
            <a:ext cx="2756790" cy="2552700"/>
          </a:xfrm>
          <a:prstGeom prst="rect">
            <a:avLst/>
          </a:prstGeom>
          <a:solidFill>
            <a:srgbClr val="FDFDFD"/>
          </a:solidFill>
        </p:spPr>
      </p:sp>
      <p:sp>
        <p:nvSpPr>
          <p:cNvPr id="14" name="AutoShape 14"/>
          <p:cNvSpPr/>
          <p:nvPr/>
        </p:nvSpPr>
        <p:spPr>
          <a:xfrm>
            <a:off x="15689743" y="8357478"/>
            <a:ext cx="2598257" cy="1967622"/>
          </a:xfrm>
          <a:prstGeom prst="rect">
            <a:avLst/>
          </a:prstGeom>
          <a:solidFill>
            <a:srgbClr val="FDFDFD"/>
          </a:solidFill>
        </p:spPr>
      </p:sp>
      <p:sp>
        <p:nvSpPr>
          <p:cNvPr id="15" name="AutoShape 15"/>
          <p:cNvSpPr/>
          <p:nvPr/>
        </p:nvSpPr>
        <p:spPr>
          <a:xfrm>
            <a:off x="1494136" y="551284"/>
            <a:ext cx="126000" cy="7151212"/>
          </a:xfrm>
          <a:prstGeom prst="rect">
            <a:avLst/>
          </a:prstGeom>
          <a:solidFill>
            <a:srgbClr val="6790A4"/>
          </a:solidFill>
        </p:spPr>
      </p:sp>
      <p:grpSp>
        <p:nvGrpSpPr>
          <p:cNvPr id="16" name="Group 16"/>
          <p:cNvGrpSpPr/>
          <p:nvPr/>
        </p:nvGrpSpPr>
        <p:grpSpPr>
          <a:xfrm rot="-10800000">
            <a:off x="16317019" y="869315"/>
            <a:ext cx="1194200" cy="1194200"/>
            <a:chOff x="0" y="0"/>
            <a:chExt cx="6350000" cy="6350000"/>
          </a:xfrm>
        </p:grpSpPr>
        <p:sp>
          <p:nvSpPr>
            <p:cNvPr id="17" name="Freeform 17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FDFDFD"/>
            </a:solidFill>
          </p:spPr>
        </p:sp>
      </p:grpSp>
      <p:grpSp>
        <p:nvGrpSpPr>
          <p:cNvPr id="18" name="Group 18"/>
          <p:cNvGrpSpPr>
            <a:grpSpLocks noChangeAspect="1"/>
          </p:cNvGrpSpPr>
          <p:nvPr/>
        </p:nvGrpSpPr>
        <p:grpSpPr>
          <a:xfrm rot="-10800000">
            <a:off x="16111484" y="1348026"/>
            <a:ext cx="835006" cy="835006"/>
            <a:chOff x="-2540" y="-2540"/>
            <a:chExt cx="6355080" cy="6355080"/>
          </a:xfrm>
        </p:grpSpPr>
        <p:sp>
          <p:nvSpPr>
            <p:cNvPr id="19" name="Freeform 19"/>
            <p:cNvSpPr/>
            <p:nvPr/>
          </p:nvSpPr>
          <p:spPr>
            <a:xfrm>
              <a:off x="-2540" y="-2540"/>
              <a:ext cx="6355080" cy="6355080"/>
            </a:xfrm>
            <a:custGeom>
              <a:avLst/>
              <a:gdLst/>
              <a:ahLst/>
              <a:cxnLst/>
              <a:rect l="l" t="t" r="r" b="b"/>
              <a:pathLst>
                <a:path w="6355080" h="6355080">
                  <a:moveTo>
                    <a:pt x="3177540" y="6355080"/>
                  </a:moveTo>
                  <a:cubicBezTo>
                    <a:pt x="2329180" y="6355080"/>
                    <a:pt x="1530350" y="6024880"/>
                    <a:pt x="930910" y="5424170"/>
                  </a:cubicBezTo>
                  <a:cubicBezTo>
                    <a:pt x="330200" y="4824730"/>
                    <a:pt x="0" y="4025900"/>
                    <a:pt x="0" y="3177540"/>
                  </a:cubicBezTo>
                  <a:cubicBezTo>
                    <a:pt x="0" y="2329180"/>
                    <a:pt x="330200" y="1530350"/>
                    <a:pt x="930910" y="930910"/>
                  </a:cubicBezTo>
                  <a:cubicBezTo>
                    <a:pt x="1530350" y="330200"/>
                    <a:pt x="2329180" y="0"/>
                    <a:pt x="3177540" y="0"/>
                  </a:cubicBezTo>
                  <a:cubicBezTo>
                    <a:pt x="4025900" y="0"/>
                    <a:pt x="4824730" y="330200"/>
                    <a:pt x="5424170" y="930910"/>
                  </a:cubicBezTo>
                  <a:cubicBezTo>
                    <a:pt x="6024880" y="1531620"/>
                    <a:pt x="6355080" y="2329180"/>
                    <a:pt x="6355080" y="3177540"/>
                  </a:cubicBezTo>
                  <a:cubicBezTo>
                    <a:pt x="6355080" y="4025900"/>
                    <a:pt x="6024880" y="4824730"/>
                    <a:pt x="5424170" y="5424170"/>
                  </a:cubicBezTo>
                  <a:cubicBezTo>
                    <a:pt x="4824730" y="6024880"/>
                    <a:pt x="4025900" y="6355080"/>
                    <a:pt x="3177540" y="6355080"/>
                  </a:cubicBezTo>
                  <a:close/>
                  <a:moveTo>
                    <a:pt x="3177540" y="190500"/>
                  </a:moveTo>
                  <a:cubicBezTo>
                    <a:pt x="2379980" y="190500"/>
                    <a:pt x="1629410" y="501650"/>
                    <a:pt x="1065530" y="1065530"/>
                  </a:cubicBezTo>
                  <a:cubicBezTo>
                    <a:pt x="501650" y="1629410"/>
                    <a:pt x="190500" y="2379980"/>
                    <a:pt x="190500" y="3177540"/>
                  </a:cubicBezTo>
                  <a:cubicBezTo>
                    <a:pt x="190500" y="3975100"/>
                    <a:pt x="501650" y="4725670"/>
                    <a:pt x="1065530" y="5289550"/>
                  </a:cubicBezTo>
                  <a:cubicBezTo>
                    <a:pt x="1629410" y="5853430"/>
                    <a:pt x="2379980" y="6164580"/>
                    <a:pt x="3177540" y="6164580"/>
                  </a:cubicBezTo>
                  <a:cubicBezTo>
                    <a:pt x="3975100" y="6164580"/>
                    <a:pt x="4725670" y="5853430"/>
                    <a:pt x="5289550" y="5289550"/>
                  </a:cubicBezTo>
                  <a:cubicBezTo>
                    <a:pt x="5853430" y="4725670"/>
                    <a:pt x="6164580" y="3975100"/>
                    <a:pt x="6164580" y="3177540"/>
                  </a:cubicBezTo>
                  <a:cubicBezTo>
                    <a:pt x="6164580" y="2379980"/>
                    <a:pt x="5853430" y="1629410"/>
                    <a:pt x="5289550" y="1065530"/>
                  </a:cubicBezTo>
                  <a:cubicBezTo>
                    <a:pt x="4725670" y="501650"/>
                    <a:pt x="3975100" y="190500"/>
                    <a:pt x="3177540" y="190500"/>
                  </a:cubicBezTo>
                  <a:close/>
                </a:path>
              </a:pathLst>
            </a:custGeom>
            <a:solidFill>
              <a:srgbClr val="318F9A"/>
            </a:solidFill>
            <a:ln>
              <a:solidFill>
                <a:schemeClr val="tx2">
                  <a:lumMod val="75000"/>
                </a:schemeClr>
              </a:solidFill>
            </a:ln>
          </p:spPr>
        </p:sp>
      </p:grpSp>
      <p:sp>
        <p:nvSpPr>
          <p:cNvPr id="20" name="AutoShape 15"/>
          <p:cNvSpPr/>
          <p:nvPr/>
        </p:nvSpPr>
        <p:spPr>
          <a:xfrm>
            <a:off x="17098890" y="2552700"/>
            <a:ext cx="126000" cy="7206458"/>
          </a:xfrm>
          <a:prstGeom prst="rect">
            <a:avLst/>
          </a:prstGeom>
          <a:solidFill>
            <a:srgbClr val="6790A4"/>
          </a:solidFill>
        </p:spPr>
      </p:sp>
      <p:pic>
        <p:nvPicPr>
          <p:cNvPr id="21" name="Picture 19">
            <a:extLst>
              <a:ext uri="{FF2B5EF4-FFF2-40B4-BE49-F238E27FC236}">
                <a16:creationId xmlns:a16="http://schemas.microsoft.com/office/drawing/2014/main" id="{1303C87C-FF1E-45BB-9C59-B236127BD99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591434" y="266700"/>
            <a:ext cx="1694566" cy="1921165"/>
          </a:xfrm>
          <a:prstGeom prst="rect">
            <a:avLst/>
          </a:prstGeom>
        </p:spPr>
      </p:pic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D140AA0A-AC19-6346-9622-78BAF672CE48}"/>
              </a:ext>
            </a:extLst>
          </p:cNvPr>
          <p:cNvSpPr txBox="1"/>
          <p:nvPr/>
        </p:nvSpPr>
        <p:spPr>
          <a:xfrm>
            <a:off x="2514600" y="9563100"/>
            <a:ext cx="541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pc="495" dirty="0">
                <a:solidFill>
                  <a:srgbClr val="FDFDFD"/>
                </a:solidFill>
                <a:latin typeface="Cambria" pitchFamily="18" charset="0"/>
              </a:rPr>
              <a:t>INGLESE – grado 13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72250600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1DE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-38100"/>
            <a:ext cx="2389221" cy="2233094"/>
          </a:xfrm>
          <a:prstGeom prst="rect">
            <a:avLst/>
          </a:prstGeom>
          <a:solidFill>
            <a:srgbClr val="FDFDFD"/>
          </a:solidFill>
        </p:spPr>
      </p:sp>
      <p:sp>
        <p:nvSpPr>
          <p:cNvPr id="3" name="AutoShape 3"/>
          <p:cNvSpPr/>
          <p:nvPr/>
        </p:nvSpPr>
        <p:spPr>
          <a:xfrm>
            <a:off x="413030" y="1385410"/>
            <a:ext cx="9111970" cy="125413"/>
          </a:xfrm>
          <a:prstGeom prst="rect">
            <a:avLst/>
          </a:prstGeom>
          <a:solidFill>
            <a:srgbClr val="0F2F61"/>
          </a:solidFill>
        </p:spPr>
      </p:sp>
      <p:sp>
        <p:nvSpPr>
          <p:cNvPr id="5" name="AutoShape 5"/>
          <p:cNvSpPr/>
          <p:nvPr/>
        </p:nvSpPr>
        <p:spPr>
          <a:xfrm>
            <a:off x="16722966" y="7246702"/>
            <a:ext cx="1072668" cy="2578979"/>
          </a:xfrm>
          <a:prstGeom prst="rect">
            <a:avLst/>
          </a:prstGeom>
          <a:solidFill>
            <a:srgbClr val="FDFDFD"/>
          </a:solidFill>
        </p:spPr>
      </p:sp>
      <p:sp>
        <p:nvSpPr>
          <p:cNvPr id="6" name="AutoShape 6"/>
          <p:cNvSpPr/>
          <p:nvPr/>
        </p:nvSpPr>
        <p:spPr>
          <a:xfrm>
            <a:off x="17259300" y="2194994"/>
            <a:ext cx="126000" cy="7207638"/>
          </a:xfrm>
          <a:prstGeom prst="rect">
            <a:avLst/>
          </a:prstGeom>
          <a:solidFill>
            <a:srgbClr val="0F2F61"/>
          </a:solidFill>
        </p:spPr>
      </p:sp>
      <p:sp>
        <p:nvSpPr>
          <p:cNvPr id="9" name="TextBox 9"/>
          <p:cNvSpPr txBox="1"/>
          <p:nvPr/>
        </p:nvSpPr>
        <p:spPr>
          <a:xfrm>
            <a:off x="8786343" y="606504"/>
            <a:ext cx="8434857" cy="11079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/>
            <a:r>
              <a:rPr lang="it-IT" sz="3600" spc="65" dirty="0">
                <a:solidFill>
                  <a:srgbClr val="0F2F61"/>
                </a:solidFill>
                <a:latin typeface="Cambria" pitchFamily="18" charset="0"/>
                <a:ea typeface="Cambria" pitchFamily="18" charset="0"/>
              </a:rPr>
              <a:t>Risultati stabili, ma non soddisfacenti e con grandi differenze interne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76200" y="6570120"/>
            <a:ext cx="8458200" cy="3436432"/>
            <a:chOff x="-747227" y="-66675"/>
            <a:chExt cx="5826400" cy="4581913"/>
          </a:xfrm>
        </p:grpSpPr>
        <p:sp>
          <p:nvSpPr>
            <p:cNvPr id="14" name="TextBox 14"/>
            <p:cNvSpPr txBox="1"/>
            <p:nvPr/>
          </p:nvSpPr>
          <p:spPr>
            <a:xfrm>
              <a:off x="-747227" y="-66675"/>
              <a:ext cx="5826400" cy="718232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4620"/>
                </a:lnSpc>
              </a:pPr>
              <a:r>
                <a:rPr lang="it-IT" sz="3300" i="1" spc="495" dirty="0">
                  <a:solidFill>
                    <a:srgbClr val="04383F"/>
                  </a:solidFill>
                  <a:latin typeface="Cambria" pitchFamily="18" charset="0"/>
                  <a:ea typeface="Cambria" pitchFamily="18" charset="0"/>
                </a:rPr>
                <a:t>Reading</a:t>
              </a:r>
              <a:r>
                <a:rPr lang="it-IT" sz="3300" spc="495" dirty="0">
                  <a:solidFill>
                    <a:srgbClr val="04383F"/>
                  </a:solidFill>
                  <a:latin typeface="Cambria" pitchFamily="18" charset="0"/>
                  <a:ea typeface="Cambria" pitchFamily="18" charset="0"/>
                </a:rPr>
                <a:t> – grado 13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1079166"/>
              <a:ext cx="4678233" cy="343607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412"/>
                </a:lnSpc>
              </a:pPr>
              <a:r>
                <a:rPr lang="it-IT" sz="2400" spc="22" dirty="0">
                  <a:solidFill>
                    <a:srgbClr val="0F2F61"/>
                  </a:solidFill>
                  <a:latin typeface="Cambria" pitchFamily="18" charset="0"/>
                  <a:ea typeface="Cambria" pitchFamily="18" charset="0"/>
                </a:rPr>
                <a:t>La quota di studenti che raggiunge il </a:t>
              </a:r>
              <a:r>
                <a:rPr lang="it-IT" sz="2400" i="1" spc="22" dirty="0">
                  <a:solidFill>
                    <a:srgbClr val="0F2F61"/>
                  </a:solidFill>
                  <a:latin typeface="Cambria" pitchFamily="18" charset="0"/>
                  <a:ea typeface="Cambria" pitchFamily="18" charset="0"/>
                </a:rPr>
                <a:t>target</a:t>
              </a:r>
              <a:r>
                <a:rPr lang="it-IT" sz="2400" spc="22" dirty="0">
                  <a:solidFill>
                    <a:srgbClr val="0F2F61"/>
                  </a:solidFill>
                  <a:latin typeface="Cambria" pitchFamily="18" charset="0"/>
                  <a:ea typeface="Cambria" pitchFamily="18" charset="0"/>
                </a:rPr>
                <a:t> delle Indicazioni nazionali/Linee guida è piuttosto bassa molto diversa tra una zona e un’altra.</a:t>
              </a:r>
            </a:p>
            <a:p>
              <a:pPr algn="ctr">
                <a:lnSpc>
                  <a:spcPts val="3412"/>
                </a:lnSpc>
              </a:pPr>
              <a:r>
                <a:rPr lang="it-IT" sz="2400" spc="22" dirty="0">
                  <a:solidFill>
                    <a:srgbClr val="0F2F61"/>
                  </a:solidFill>
                  <a:latin typeface="Cambria" pitchFamily="18" charset="0"/>
                  <a:ea typeface="Cambria" pitchFamily="18" charset="0"/>
                </a:rPr>
                <a:t>A livello nazionale il </a:t>
              </a:r>
              <a:r>
                <a:rPr lang="it-IT" sz="2400" b="1" spc="22" dirty="0">
                  <a:solidFill>
                    <a:srgbClr val="0F2F61"/>
                  </a:solidFill>
                  <a:latin typeface="Cambria" pitchFamily="18" charset="0"/>
                  <a:ea typeface="Cambria" pitchFamily="18" charset="0"/>
                </a:rPr>
                <a:t>51%</a:t>
              </a:r>
              <a:r>
                <a:rPr lang="it-IT" sz="2400" spc="22" dirty="0">
                  <a:solidFill>
                    <a:srgbClr val="0F2F61"/>
                  </a:solidFill>
                  <a:latin typeface="Cambria" pitchFamily="18" charset="0"/>
                  <a:ea typeface="Cambria" pitchFamily="18" charset="0"/>
                </a:rPr>
                <a:t> degli studenti </a:t>
              </a:r>
              <a:r>
                <a:rPr lang="it-IT" sz="2400" b="1" spc="22" dirty="0">
                  <a:solidFill>
                    <a:srgbClr val="0F2F61"/>
                  </a:solidFill>
                  <a:latin typeface="Cambria" pitchFamily="18" charset="0"/>
                  <a:ea typeface="Cambria" pitchFamily="18" charset="0"/>
                </a:rPr>
                <a:t>non</a:t>
              </a:r>
              <a:r>
                <a:rPr lang="it-IT" sz="2400" spc="22" dirty="0">
                  <a:solidFill>
                    <a:srgbClr val="0F2F61"/>
                  </a:solidFill>
                  <a:latin typeface="Cambria" pitchFamily="18" charset="0"/>
                  <a:ea typeface="Cambria" pitchFamily="18" charset="0"/>
                </a:rPr>
                <a:t> raggiunge il traguardo previsto (il </a:t>
              </a:r>
              <a:r>
                <a:rPr lang="it-IT" sz="2400" b="1" spc="22" dirty="0">
                  <a:solidFill>
                    <a:srgbClr val="0F2F61"/>
                  </a:solidFill>
                  <a:latin typeface="Cambria" pitchFamily="18" charset="0"/>
                  <a:ea typeface="Cambria" pitchFamily="18" charset="0"/>
                </a:rPr>
                <a:t>24%</a:t>
              </a:r>
              <a:r>
                <a:rPr lang="it-IT" sz="2400" spc="22" dirty="0">
                  <a:solidFill>
                    <a:srgbClr val="0F2F61"/>
                  </a:solidFill>
                  <a:latin typeface="Cambria" pitchFamily="18" charset="0"/>
                  <a:ea typeface="Cambria" pitchFamily="18" charset="0"/>
                </a:rPr>
                <a:t> al grado 8 e l’</a:t>
              </a:r>
              <a:r>
                <a:rPr lang="it-IT" sz="2400" b="1" spc="22" dirty="0">
                  <a:solidFill>
                    <a:srgbClr val="0F2F61"/>
                  </a:solidFill>
                  <a:latin typeface="Cambria" pitchFamily="18" charset="0"/>
                  <a:ea typeface="Cambria" pitchFamily="18" charset="0"/>
                </a:rPr>
                <a:t>8% </a:t>
              </a:r>
              <a:r>
                <a:rPr lang="it-IT" sz="2400" spc="22" dirty="0">
                  <a:solidFill>
                    <a:srgbClr val="0F2F61"/>
                  </a:solidFill>
                  <a:latin typeface="Cambria" pitchFamily="18" charset="0"/>
                  <a:ea typeface="Cambria" pitchFamily="18" charset="0"/>
                </a:rPr>
                <a:t>al grado 5)</a:t>
              </a:r>
            </a:p>
          </p:txBody>
        </p:sp>
      </p:grpSp>
      <p:pic>
        <p:nvPicPr>
          <p:cNvPr id="19" name="Picture 19">
            <a:extLst>
              <a:ext uri="{FF2B5EF4-FFF2-40B4-BE49-F238E27FC236}">
                <a16:creationId xmlns:a16="http://schemas.microsoft.com/office/drawing/2014/main" id="{E92D0968-0884-497B-A7CD-3BCF82BBF2D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393142" y="267341"/>
            <a:ext cx="1694566" cy="1921165"/>
          </a:xfrm>
          <a:prstGeom prst="rect">
            <a:avLst/>
          </a:prstGeom>
        </p:spPr>
      </p:pic>
      <p:grpSp>
        <p:nvGrpSpPr>
          <p:cNvPr id="22" name="Group 13">
            <a:extLst>
              <a:ext uri="{FF2B5EF4-FFF2-40B4-BE49-F238E27FC236}">
                <a16:creationId xmlns:a16="http://schemas.microsoft.com/office/drawing/2014/main" id="{BE514ABA-17F9-3F4B-B4B1-B60E21FC47DD}"/>
              </a:ext>
            </a:extLst>
          </p:cNvPr>
          <p:cNvGrpSpPr/>
          <p:nvPr/>
        </p:nvGrpSpPr>
        <p:grpSpPr>
          <a:xfrm>
            <a:off x="8305800" y="6591300"/>
            <a:ext cx="8458200" cy="3436432"/>
            <a:chOff x="-747227" y="-66675"/>
            <a:chExt cx="5826400" cy="4581913"/>
          </a:xfrm>
        </p:grpSpPr>
        <p:sp>
          <p:nvSpPr>
            <p:cNvPr id="23" name="TextBox 14">
              <a:extLst>
                <a:ext uri="{FF2B5EF4-FFF2-40B4-BE49-F238E27FC236}">
                  <a16:creationId xmlns:a16="http://schemas.microsoft.com/office/drawing/2014/main" id="{CC112D02-B245-A04C-A2AB-F251BA73793B}"/>
                </a:ext>
              </a:extLst>
            </p:cNvPr>
            <p:cNvSpPr txBox="1"/>
            <p:nvPr/>
          </p:nvSpPr>
          <p:spPr>
            <a:xfrm>
              <a:off x="-747227" y="-66675"/>
              <a:ext cx="5826400" cy="718232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4620"/>
                </a:lnSpc>
              </a:pPr>
              <a:r>
                <a:rPr lang="it-IT" sz="3300" i="1" spc="495" dirty="0">
                  <a:solidFill>
                    <a:srgbClr val="04383F"/>
                  </a:solidFill>
                  <a:latin typeface="Cambria" pitchFamily="18" charset="0"/>
                  <a:ea typeface="Cambria" pitchFamily="18" charset="0"/>
                </a:rPr>
                <a:t>Listening</a:t>
              </a:r>
              <a:r>
                <a:rPr lang="it-IT" sz="3300" spc="495" dirty="0">
                  <a:solidFill>
                    <a:srgbClr val="04383F"/>
                  </a:solidFill>
                  <a:latin typeface="Cambria" pitchFamily="18" charset="0"/>
                  <a:ea typeface="Cambria" pitchFamily="18" charset="0"/>
                </a:rPr>
                <a:t> – grado 13</a:t>
              </a:r>
            </a:p>
          </p:txBody>
        </p:sp>
        <p:sp>
          <p:nvSpPr>
            <p:cNvPr id="24" name="TextBox 15">
              <a:extLst>
                <a:ext uri="{FF2B5EF4-FFF2-40B4-BE49-F238E27FC236}">
                  <a16:creationId xmlns:a16="http://schemas.microsoft.com/office/drawing/2014/main" id="{5EBB14ED-9668-1D49-8E95-8B62AB4FE5A5}"/>
                </a:ext>
              </a:extLst>
            </p:cNvPr>
            <p:cNvSpPr txBox="1"/>
            <p:nvPr/>
          </p:nvSpPr>
          <p:spPr>
            <a:xfrm>
              <a:off x="0" y="1079166"/>
              <a:ext cx="4873230" cy="3436072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3412"/>
                </a:lnSpc>
              </a:pPr>
              <a:r>
                <a:rPr lang="it-IT" sz="2400" spc="22" dirty="0">
                  <a:solidFill>
                    <a:srgbClr val="0F2F61"/>
                  </a:solidFill>
                  <a:latin typeface="Cambria" pitchFamily="18" charset="0"/>
                  <a:ea typeface="Cambria" pitchFamily="18" charset="0"/>
                </a:rPr>
                <a:t>La quota di studenti che raggiunge il </a:t>
              </a:r>
              <a:r>
                <a:rPr lang="it-IT" sz="2400" i="1" spc="22" dirty="0">
                  <a:solidFill>
                    <a:srgbClr val="0F2F61"/>
                  </a:solidFill>
                  <a:latin typeface="Cambria" pitchFamily="18" charset="0"/>
                  <a:ea typeface="Cambria" pitchFamily="18" charset="0"/>
                </a:rPr>
                <a:t>target</a:t>
              </a:r>
              <a:r>
                <a:rPr lang="it-IT" sz="2400" spc="22" dirty="0">
                  <a:solidFill>
                    <a:srgbClr val="0F2F61"/>
                  </a:solidFill>
                  <a:latin typeface="Cambria" pitchFamily="18" charset="0"/>
                  <a:ea typeface="Cambria" pitchFamily="18" charset="0"/>
                </a:rPr>
                <a:t> delle Indicazioni nazionali/Linee guida è particolarmente bassa e molto diversa all’interno del Paese.</a:t>
              </a:r>
            </a:p>
            <a:p>
              <a:pPr algn="ctr">
                <a:lnSpc>
                  <a:spcPts val="3412"/>
                </a:lnSpc>
              </a:pPr>
              <a:r>
                <a:rPr lang="it-IT" sz="2400" spc="22" dirty="0">
                  <a:solidFill>
                    <a:srgbClr val="0F2F61"/>
                  </a:solidFill>
                  <a:latin typeface="Cambria" pitchFamily="18" charset="0"/>
                  <a:ea typeface="Cambria" pitchFamily="18" charset="0"/>
                </a:rPr>
                <a:t>A livello nazionale il </a:t>
              </a:r>
              <a:r>
                <a:rPr lang="it-IT" sz="2400" b="1" spc="22" dirty="0">
                  <a:solidFill>
                    <a:srgbClr val="0F2F61"/>
                  </a:solidFill>
                  <a:latin typeface="Cambria" pitchFamily="18" charset="0"/>
                  <a:ea typeface="Cambria" pitchFamily="18" charset="0"/>
                </a:rPr>
                <a:t>63%</a:t>
              </a:r>
              <a:r>
                <a:rPr lang="it-IT" sz="2400" spc="22" dirty="0">
                  <a:solidFill>
                    <a:srgbClr val="0F2F61"/>
                  </a:solidFill>
                  <a:latin typeface="Cambria" pitchFamily="18" charset="0"/>
                  <a:ea typeface="Cambria" pitchFamily="18" charset="0"/>
                </a:rPr>
                <a:t> degli studenti </a:t>
              </a:r>
              <a:r>
                <a:rPr lang="it-IT" sz="2400" b="1" spc="22" dirty="0">
                  <a:solidFill>
                    <a:srgbClr val="0F2F61"/>
                  </a:solidFill>
                  <a:latin typeface="Cambria" pitchFamily="18" charset="0"/>
                  <a:ea typeface="Cambria" pitchFamily="18" charset="0"/>
                </a:rPr>
                <a:t>non</a:t>
              </a:r>
              <a:r>
                <a:rPr lang="it-IT" sz="2400" spc="22" dirty="0">
                  <a:solidFill>
                    <a:srgbClr val="0F2F61"/>
                  </a:solidFill>
                  <a:latin typeface="Cambria" pitchFamily="18" charset="0"/>
                  <a:ea typeface="Cambria" pitchFamily="18" charset="0"/>
                </a:rPr>
                <a:t> raggiunge il traguardo previsto (il </a:t>
              </a:r>
              <a:r>
                <a:rPr lang="it-IT" sz="2400" b="1" spc="22" dirty="0">
                  <a:solidFill>
                    <a:srgbClr val="0F2F61"/>
                  </a:solidFill>
                  <a:latin typeface="Cambria" pitchFamily="18" charset="0"/>
                  <a:ea typeface="Cambria" pitchFamily="18" charset="0"/>
                </a:rPr>
                <a:t>41%</a:t>
              </a:r>
              <a:r>
                <a:rPr lang="it-IT" sz="2400" spc="22" dirty="0">
                  <a:solidFill>
                    <a:srgbClr val="0F2F61"/>
                  </a:solidFill>
                  <a:latin typeface="Cambria" pitchFamily="18" charset="0"/>
                  <a:ea typeface="Cambria" pitchFamily="18" charset="0"/>
                </a:rPr>
                <a:t> al grado 8 e il </a:t>
              </a:r>
              <a:r>
                <a:rPr lang="it-IT" sz="2400" b="1" spc="22" dirty="0">
                  <a:solidFill>
                    <a:srgbClr val="0F2F61"/>
                  </a:solidFill>
                  <a:latin typeface="Cambria" pitchFamily="18" charset="0"/>
                  <a:ea typeface="Cambria" pitchFamily="18" charset="0"/>
                </a:rPr>
                <a:t>17% </a:t>
              </a:r>
              <a:r>
                <a:rPr lang="it-IT" sz="2400" spc="22" dirty="0">
                  <a:solidFill>
                    <a:srgbClr val="0F2F61"/>
                  </a:solidFill>
                  <a:latin typeface="Cambria" pitchFamily="18" charset="0"/>
                  <a:ea typeface="Cambria" pitchFamily="18" charset="0"/>
                </a:rPr>
                <a:t>al grado 5 )</a:t>
              </a:r>
            </a:p>
          </p:txBody>
        </p:sp>
      </p:grpSp>
      <p:pic>
        <p:nvPicPr>
          <p:cNvPr id="16" name="Immagine 15">
            <a:extLst>
              <a:ext uri="{FF2B5EF4-FFF2-40B4-BE49-F238E27FC236}">
                <a16:creationId xmlns:a16="http://schemas.microsoft.com/office/drawing/2014/main" id="{2C38FE63-EAC5-4A4C-9C65-27661AC0900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65063" y="2476476"/>
            <a:ext cx="6698915" cy="3942486"/>
          </a:xfrm>
          <a:prstGeom prst="rect">
            <a:avLst/>
          </a:prstGeom>
        </p:spPr>
      </p:pic>
      <p:pic>
        <p:nvPicPr>
          <p:cNvPr id="17" name="Immagine 16">
            <a:extLst>
              <a:ext uri="{FF2B5EF4-FFF2-40B4-BE49-F238E27FC236}">
                <a16:creationId xmlns:a16="http://schemas.microsoft.com/office/drawing/2014/main" id="{1A55DA57-FC19-D140-BE82-BE1FF0C0098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15475" y="2476500"/>
            <a:ext cx="6572915" cy="3875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821481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1DE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-38100"/>
            <a:ext cx="2389221" cy="2233094"/>
          </a:xfrm>
          <a:prstGeom prst="rect">
            <a:avLst/>
          </a:prstGeom>
          <a:solidFill>
            <a:srgbClr val="FDFDFD"/>
          </a:solidFill>
        </p:spPr>
      </p:sp>
      <p:sp>
        <p:nvSpPr>
          <p:cNvPr id="3" name="AutoShape 3"/>
          <p:cNvSpPr/>
          <p:nvPr/>
        </p:nvSpPr>
        <p:spPr>
          <a:xfrm>
            <a:off x="413030" y="1385410"/>
            <a:ext cx="9111970" cy="125413"/>
          </a:xfrm>
          <a:prstGeom prst="rect">
            <a:avLst/>
          </a:prstGeom>
          <a:solidFill>
            <a:srgbClr val="0F2F61"/>
          </a:solidFill>
        </p:spPr>
      </p:sp>
      <p:sp>
        <p:nvSpPr>
          <p:cNvPr id="5" name="AutoShape 5"/>
          <p:cNvSpPr/>
          <p:nvPr/>
        </p:nvSpPr>
        <p:spPr>
          <a:xfrm>
            <a:off x="16722966" y="7246702"/>
            <a:ext cx="1072668" cy="2578979"/>
          </a:xfrm>
          <a:prstGeom prst="rect">
            <a:avLst/>
          </a:prstGeom>
          <a:solidFill>
            <a:srgbClr val="FDFDFD"/>
          </a:solidFill>
        </p:spPr>
      </p:sp>
      <p:sp>
        <p:nvSpPr>
          <p:cNvPr id="6" name="AutoShape 6"/>
          <p:cNvSpPr/>
          <p:nvPr/>
        </p:nvSpPr>
        <p:spPr>
          <a:xfrm>
            <a:off x="17259300" y="2194994"/>
            <a:ext cx="126000" cy="7207638"/>
          </a:xfrm>
          <a:prstGeom prst="rect">
            <a:avLst/>
          </a:prstGeom>
          <a:solidFill>
            <a:srgbClr val="0F2F61"/>
          </a:solidFill>
        </p:spPr>
      </p:sp>
      <p:sp>
        <p:nvSpPr>
          <p:cNvPr id="9" name="TextBox 9"/>
          <p:cNvSpPr txBox="1"/>
          <p:nvPr/>
        </p:nvSpPr>
        <p:spPr>
          <a:xfrm>
            <a:off x="8786343" y="606504"/>
            <a:ext cx="8434857" cy="11079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/>
            <a:r>
              <a:rPr lang="it-IT" sz="3600" spc="65" dirty="0">
                <a:solidFill>
                  <a:srgbClr val="0F2F61"/>
                </a:solidFill>
                <a:latin typeface="Cambria" pitchFamily="18" charset="0"/>
                <a:ea typeface="Cambria" pitchFamily="18" charset="0"/>
              </a:rPr>
              <a:t>Risultati stabili, ma non soddisfacenti e con grandi differenze interne</a:t>
            </a:r>
          </a:p>
        </p:txBody>
      </p:sp>
      <p:pic>
        <p:nvPicPr>
          <p:cNvPr id="19" name="Picture 19">
            <a:extLst>
              <a:ext uri="{FF2B5EF4-FFF2-40B4-BE49-F238E27FC236}">
                <a16:creationId xmlns:a16="http://schemas.microsoft.com/office/drawing/2014/main" id="{E92D0968-0884-497B-A7CD-3BCF82BBF2D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393142" y="267341"/>
            <a:ext cx="1694566" cy="1921165"/>
          </a:xfrm>
          <a:prstGeom prst="rect">
            <a:avLst/>
          </a:prstGeom>
        </p:spPr>
      </p:pic>
      <p:sp>
        <p:nvSpPr>
          <p:cNvPr id="25" name="CasellaDiTesto 24">
            <a:extLst>
              <a:ext uri="{FF2B5EF4-FFF2-40B4-BE49-F238E27FC236}">
                <a16:creationId xmlns:a16="http://schemas.microsoft.com/office/drawing/2014/main" id="{24F4D47E-87DF-724A-8A64-A90669B5B06E}"/>
              </a:ext>
            </a:extLst>
          </p:cNvPr>
          <p:cNvSpPr txBox="1"/>
          <p:nvPr/>
        </p:nvSpPr>
        <p:spPr>
          <a:xfrm>
            <a:off x="609600" y="5030569"/>
            <a:ext cx="6172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b="1" dirty="0"/>
              <a:t>I risultati di INGLESE-</a:t>
            </a:r>
            <a:r>
              <a:rPr lang="it-IT" sz="2000" b="1" i="1" dirty="0"/>
              <a:t>READING</a:t>
            </a:r>
            <a:r>
              <a:rPr lang="it-IT" sz="2000" b="1" dirty="0"/>
              <a:t> per livelli di competenza</a:t>
            </a:r>
          </a:p>
          <a:p>
            <a:pPr algn="ctr"/>
            <a:r>
              <a:rPr lang="it-IT" sz="1600" dirty="0"/>
              <a:t>Grado 13</a:t>
            </a:r>
          </a:p>
        </p:txBody>
      </p:sp>
      <p:sp>
        <p:nvSpPr>
          <p:cNvPr id="29" name="CasellaDiTesto 28">
            <a:extLst>
              <a:ext uri="{FF2B5EF4-FFF2-40B4-BE49-F238E27FC236}">
                <a16:creationId xmlns:a16="http://schemas.microsoft.com/office/drawing/2014/main" id="{51A87A4F-7540-5E4F-9D1A-41F1F96D0EAC}"/>
              </a:ext>
            </a:extLst>
          </p:cNvPr>
          <p:cNvSpPr txBox="1"/>
          <p:nvPr/>
        </p:nvSpPr>
        <p:spPr>
          <a:xfrm>
            <a:off x="9344684" y="2476500"/>
            <a:ext cx="6172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b="1" dirty="0"/>
              <a:t>I risultati di INGLESE-</a:t>
            </a:r>
            <a:r>
              <a:rPr lang="it-IT" sz="2000" b="1" i="1" dirty="0"/>
              <a:t>LISTENING</a:t>
            </a:r>
            <a:r>
              <a:rPr lang="it-IT" sz="2000" b="1" dirty="0"/>
              <a:t> per livelli di competenza</a:t>
            </a:r>
          </a:p>
          <a:p>
            <a:pPr algn="ctr"/>
            <a:r>
              <a:rPr lang="it-IT" sz="1600" dirty="0"/>
              <a:t>Grado 13</a:t>
            </a:r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A59B326B-F947-451F-B4B7-B89B593ACBF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5916980"/>
            <a:ext cx="8552328" cy="4030784"/>
          </a:xfrm>
          <a:prstGeom prst="rect">
            <a:avLst/>
          </a:prstGeom>
        </p:spPr>
      </p:pic>
      <p:pic>
        <p:nvPicPr>
          <p:cNvPr id="10" name="Immagine 9">
            <a:extLst>
              <a:ext uri="{FF2B5EF4-FFF2-40B4-BE49-F238E27FC236}">
                <a16:creationId xmlns:a16="http://schemas.microsoft.com/office/drawing/2014/main" id="{EBA3A4AB-17F3-4C96-AAB0-B915073ABA1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9627" y="3138010"/>
            <a:ext cx="8475373" cy="4000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651572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1DE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/>
          <p:cNvSpPr txBox="1"/>
          <p:nvPr/>
        </p:nvSpPr>
        <p:spPr>
          <a:xfrm>
            <a:off x="2290964" y="3795491"/>
            <a:ext cx="13706072" cy="23505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616"/>
              </a:lnSpc>
            </a:pPr>
            <a:r>
              <a:rPr lang="it-IT" sz="6725" spc="67" dirty="0">
                <a:solidFill>
                  <a:srgbClr val="0F2F61"/>
                </a:solidFill>
                <a:latin typeface="Cambria" pitchFamily="18" charset="0"/>
                <a:ea typeface="Cambria" pitchFamily="18" charset="0"/>
              </a:rPr>
              <a:t>Le diseguaglianze che non emergono senza dati per tutti</a:t>
            </a:r>
          </a:p>
        </p:txBody>
      </p:sp>
      <p:sp>
        <p:nvSpPr>
          <p:cNvPr id="5" name="AutoShape 5"/>
          <p:cNvSpPr/>
          <p:nvPr/>
        </p:nvSpPr>
        <p:spPr>
          <a:xfrm>
            <a:off x="16935778" y="3888"/>
            <a:ext cx="1352222" cy="1879548"/>
          </a:xfrm>
          <a:prstGeom prst="rect">
            <a:avLst/>
          </a:prstGeom>
          <a:solidFill>
            <a:srgbClr val="FDFDFD"/>
          </a:solidFill>
        </p:spPr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 rot="-10800000">
            <a:off x="16503582" y="1333501"/>
            <a:ext cx="1120203" cy="772940"/>
          </a:xfrm>
          <a:prstGeom prst="rect">
            <a:avLst/>
          </a:prstGeom>
        </p:spPr>
      </p:pic>
      <p:sp>
        <p:nvSpPr>
          <p:cNvPr id="7" name="AutoShape 7"/>
          <p:cNvSpPr/>
          <p:nvPr/>
        </p:nvSpPr>
        <p:spPr>
          <a:xfrm>
            <a:off x="8417722" y="604079"/>
            <a:ext cx="9870278" cy="126000"/>
          </a:xfrm>
          <a:prstGeom prst="rect">
            <a:avLst/>
          </a:prstGeom>
          <a:solidFill>
            <a:srgbClr val="0F2F61"/>
          </a:solidFill>
        </p:spPr>
      </p:sp>
      <p:sp>
        <p:nvSpPr>
          <p:cNvPr id="8" name="AutoShape 8"/>
          <p:cNvSpPr/>
          <p:nvPr/>
        </p:nvSpPr>
        <p:spPr>
          <a:xfrm>
            <a:off x="0" y="8281026"/>
            <a:ext cx="1457911" cy="1950007"/>
          </a:xfrm>
          <a:prstGeom prst="rect">
            <a:avLst/>
          </a:prstGeom>
          <a:solidFill>
            <a:srgbClr val="FDFDFD"/>
          </a:solidFill>
        </p:spPr>
      </p:sp>
      <p:pic>
        <p:nvPicPr>
          <p:cNvPr id="9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744387" y="8161900"/>
            <a:ext cx="1120203" cy="772940"/>
          </a:xfrm>
          <a:prstGeom prst="rect">
            <a:avLst/>
          </a:prstGeom>
        </p:spPr>
      </p:pic>
      <p:sp>
        <p:nvSpPr>
          <p:cNvPr id="10" name="AutoShape 10"/>
          <p:cNvSpPr/>
          <p:nvPr/>
        </p:nvSpPr>
        <p:spPr>
          <a:xfrm>
            <a:off x="0" y="9582038"/>
            <a:ext cx="9915386" cy="126000"/>
          </a:xfrm>
          <a:prstGeom prst="rect">
            <a:avLst/>
          </a:prstGeom>
          <a:solidFill>
            <a:srgbClr val="0F2F61"/>
          </a:solidFill>
        </p:spPr>
      </p:sp>
      <p:grpSp>
        <p:nvGrpSpPr>
          <p:cNvPr id="11" name="Group 11"/>
          <p:cNvGrpSpPr/>
          <p:nvPr/>
        </p:nvGrpSpPr>
        <p:grpSpPr>
          <a:xfrm rot="-6582049">
            <a:off x="15263805" y="5732916"/>
            <a:ext cx="1075468" cy="1075468"/>
            <a:chOff x="0" y="0"/>
            <a:chExt cx="6350000" cy="6350000"/>
          </a:xfrm>
        </p:grpSpPr>
        <p:sp>
          <p:nvSpPr>
            <p:cNvPr id="12" name="Freeform 12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FDFDFD"/>
            </a:solidFill>
          </p:spPr>
        </p:sp>
      </p:grpSp>
      <p:grpSp>
        <p:nvGrpSpPr>
          <p:cNvPr id="13" name="Group 13"/>
          <p:cNvGrpSpPr>
            <a:grpSpLocks noChangeAspect="1"/>
          </p:cNvGrpSpPr>
          <p:nvPr/>
        </p:nvGrpSpPr>
        <p:grpSpPr>
          <a:xfrm rot="-6582049">
            <a:off x="15082228" y="5668796"/>
            <a:ext cx="677655" cy="677655"/>
            <a:chOff x="-2540" y="-2540"/>
            <a:chExt cx="6355080" cy="6355080"/>
          </a:xfrm>
        </p:grpSpPr>
        <p:sp>
          <p:nvSpPr>
            <p:cNvPr id="14" name="Freeform 14"/>
            <p:cNvSpPr/>
            <p:nvPr/>
          </p:nvSpPr>
          <p:spPr>
            <a:xfrm>
              <a:off x="-2540" y="-2540"/>
              <a:ext cx="6355080" cy="6355080"/>
            </a:xfrm>
            <a:custGeom>
              <a:avLst/>
              <a:gdLst/>
              <a:ahLst/>
              <a:cxnLst/>
              <a:rect l="l" t="t" r="r" b="b"/>
              <a:pathLst>
                <a:path w="6355080" h="6355080">
                  <a:moveTo>
                    <a:pt x="3177540" y="6355080"/>
                  </a:moveTo>
                  <a:cubicBezTo>
                    <a:pt x="2329180" y="6355080"/>
                    <a:pt x="1530350" y="6024880"/>
                    <a:pt x="930910" y="5424170"/>
                  </a:cubicBezTo>
                  <a:cubicBezTo>
                    <a:pt x="330200" y="4824730"/>
                    <a:pt x="0" y="4025900"/>
                    <a:pt x="0" y="3177540"/>
                  </a:cubicBezTo>
                  <a:cubicBezTo>
                    <a:pt x="0" y="2329180"/>
                    <a:pt x="330200" y="1530350"/>
                    <a:pt x="930910" y="930910"/>
                  </a:cubicBezTo>
                  <a:cubicBezTo>
                    <a:pt x="1530350" y="330200"/>
                    <a:pt x="2329180" y="0"/>
                    <a:pt x="3177540" y="0"/>
                  </a:cubicBezTo>
                  <a:cubicBezTo>
                    <a:pt x="4025900" y="0"/>
                    <a:pt x="4824730" y="330200"/>
                    <a:pt x="5424170" y="930910"/>
                  </a:cubicBezTo>
                  <a:cubicBezTo>
                    <a:pt x="6024880" y="1531620"/>
                    <a:pt x="6355080" y="2329180"/>
                    <a:pt x="6355080" y="3177540"/>
                  </a:cubicBezTo>
                  <a:cubicBezTo>
                    <a:pt x="6355080" y="4025900"/>
                    <a:pt x="6024880" y="4824730"/>
                    <a:pt x="5424170" y="5424170"/>
                  </a:cubicBezTo>
                  <a:cubicBezTo>
                    <a:pt x="4824730" y="6024880"/>
                    <a:pt x="4025900" y="6355080"/>
                    <a:pt x="3177540" y="6355080"/>
                  </a:cubicBezTo>
                  <a:close/>
                  <a:moveTo>
                    <a:pt x="3177540" y="190500"/>
                  </a:moveTo>
                  <a:cubicBezTo>
                    <a:pt x="2379980" y="190500"/>
                    <a:pt x="1629410" y="501650"/>
                    <a:pt x="1065530" y="1065530"/>
                  </a:cubicBezTo>
                  <a:cubicBezTo>
                    <a:pt x="501650" y="1629410"/>
                    <a:pt x="190500" y="2379980"/>
                    <a:pt x="190500" y="3177540"/>
                  </a:cubicBezTo>
                  <a:cubicBezTo>
                    <a:pt x="190500" y="3975100"/>
                    <a:pt x="501650" y="4725670"/>
                    <a:pt x="1065530" y="5289550"/>
                  </a:cubicBezTo>
                  <a:cubicBezTo>
                    <a:pt x="1629410" y="5853430"/>
                    <a:pt x="2379980" y="6164580"/>
                    <a:pt x="3177540" y="6164580"/>
                  </a:cubicBezTo>
                  <a:cubicBezTo>
                    <a:pt x="3975100" y="6164580"/>
                    <a:pt x="4725670" y="5853430"/>
                    <a:pt x="5289550" y="5289550"/>
                  </a:cubicBezTo>
                  <a:cubicBezTo>
                    <a:pt x="5853430" y="4725670"/>
                    <a:pt x="6164580" y="3975100"/>
                    <a:pt x="6164580" y="3177540"/>
                  </a:cubicBezTo>
                  <a:cubicBezTo>
                    <a:pt x="6164580" y="2379980"/>
                    <a:pt x="5853430" y="1629410"/>
                    <a:pt x="5289550" y="1065530"/>
                  </a:cubicBezTo>
                  <a:cubicBezTo>
                    <a:pt x="4725670" y="501650"/>
                    <a:pt x="3975100" y="190500"/>
                    <a:pt x="3177540" y="190500"/>
                  </a:cubicBezTo>
                  <a:close/>
                </a:path>
              </a:pathLst>
            </a:custGeom>
            <a:solidFill>
              <a:srgbClr val="04383F"/>
            </a:solidFill>
          </p:spPr>
        </p:sp>
      </p:grpSp>
      <p:grpSp>
        <p:nvGrpSpPr>
          <p:cNvPr id="15" name="Group 15"/>
          <p:cNvGrpSpPr/>
          <p:nvPr/>
        </p:nvGrpSpPr>
        <p:grpSpPr>
          <a:xfrm rot="3994440">
            <a:off x="635435" y="957320"/>
            <a:ext cx="1075468" cy="1075468"/>
            <a:chOff x="0" y="0"/>
            <a:chExt cx="6350000" cy="6350000"/>
          </a:xfrm>
        </p:grpSpPr>
        <p:sp>
          <p:nvSpPr>
            <p:cNvPr id="16" name="Freeform 16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FDFDFD"/>
            </a:solidFill>
          </p:spPr>
        </p:sp>
      </p:grpSp>
      <p:grpSp>
        <p:nvGrpSpPr>
          <p:cNvPr id="17" name="Group 17"/>
          <p:cNvGrpSpPr>
            <a:grpSpLocks noChangeAspect="1"/>
          </p:cNvGrpSpPr>
          <p:nvPr/>
        </p:nvGrpSpPr>
        <p:grpSpPr>
          <a:xfrm rot="3994440">
            <a:off x="1231110" y="1393976"/>
            <a:ext cx="677655" cy="677655"/>
            <a:chOff x="-2540" y="-2540"/>
            <a:chExt cx="6355080" cy="6355080"/>
          </a:xfrm>
        </p:grpSpPr>
        <p:sp>
          <p:nvSpPr>
            <p:cNvPr id="18" name="Freeform 18"/>
            <p:cNvSpPr/>
            <p:nvPr/>
          </p:nvSpPr>
          <p:spPr>
            <a:xfrm>
              <a:off x="-2540" y="-2540"/>
              <a:ext cx="6355080" cy="6355080"/>
            </a:xfrm>
            <a:custGeom>
              <a:avLst/>
              <a:gdLst/>
              <a:ahLst/>
              <a:cxnLst/>
              <a:rect l="l" t="t" r="r" b="b"/>
              <a:pathLst>
                <a:path w="6355080" h="6355080">
                  <a:moveTo>
                    <a:pt x="3177540" y="6355080"/>
                  </a:moveTo>
                  <a:cubicBezTo>
                    <a:pt x="2329180" y="6355080"/>
                    <a:pt x="1530350" y="6024880"/>
                    <a:pt x="930910" y="5424170"/>
                  </a:cubicBezTo>
                  <a:cubicBezTo>
                    <a:pt x="330200" y="4824730"/>
                    <a:pt x="0" y="4025900"/>
                    <a:pt x="0" y="3177540"/>
                  </a:cubicBezTo>
                  <a:cubicBezTo>
                    <a:pt x="0" y="2329180"/>
                    <a:pt x="330200" y="1530350"/>
                    <a:pt x="930910" y="930910"/>
                  </a:cubicBezTo>
                  <a:cubicBezTo>
                    <a:pt x="1530350" y="330200"/>
                    <a:pt x="2329180" y="0"/>
                    <a:pt x="3177540" y="0"/>
                  </a:cubicBezTo>
                  <a:cubicBezTo>
                    <a:pt x="4025900" y="0"/>
                    <a:pt x="4824730" y="330200"/>
                    <a:pt x="5424170" y="930910"/>
                  </a:cubicBezTo>
                  <a:cubicBezTo>
                    <a:pt x="6024880" y="1531620"/>
                    <a:pt x="6355080" y="2329180"/>
                    <a:pt x="6355080" y="3177540"/>
                  </a:cubicBezTo>
                  <a:cubicBezTo>
                    <a:pt x="6355080" y="4025900"/>
                    <a:pt x="6024880" y="4824730"/>
                    <a:pt x="5424170" y="5424170"/>
                  </a:cubicBezTo>
                  <a:cubicBezTo>
                    <a:pt x="4824730" y="6024880"/>
                    <a:pt x="4025900" y="6355080"/>
                    <a:pt x="3177540" y="6355080"/>
                  </a:cubicBezTo>
                  <a:close/>
                  <a:moveTo>
                    <a:pt x="3177540" y="190500"/>
                  </a:moveTo>
                  <a:cubicBezTo>
                    <a:pt x="2379980" y="190500"/>
                    <a:pt x="1629410" y="501650"/>
                    <a:pt x="1065530" y="1065530"/>
                  </a:cubicBezTo>
                  <a:cubicBezTo>
                    <a:pt x="501650" y="1629410"/>
                    <a:pt x="190500" y="2379980"/>
                    <a:pt x="190500" y="3177540"/>
                  </a:cubicBezTo>
                  <a:cubicBezTo>
                    <a:pt x="190500" y="3975100"/>
                    <a:pt x="501650" y="4725670"/>
                    <a:pt x="1065530" y="5289550"/>
                  </a:cubicBezTo>
                  <a:cubicBezTo>
                    <a:pt x="1629410" y="5853430"/>
                    <a:pt x="2379980" y="6164580"/>
                    <a:pt x="3177540" y="6164580"/>
                  </a:cubicBezTo>
                  <a:cubicBezTo>
                    <a:pt x="3975100" y="6164580"/>
                    <a:pt x="4725670" y="5853430"/>
                    <a:pt x="5289550" y="5289550"/>
                  </a:cubicBezTo>
                  <a:cubicBezTo>
                    <a:pt x="5853430" y="4725670"/>
                    <a:pt x="6164580" y="3975100"/>
                    <a:pt x="6164580" y="3177540"/>
                  </a:cubicBezTo>
                  <a:cubicBezTo>
                    <a:pt x="6164580" y="2379980"/>
                    <a:pt x="5853430" y="1629410"/>
                    <a:pt x="5289550" y="1065530"/>
                  </a:cubicBezTo>
                  <a:cubicBezTo>
                    <a:pt x="4725670" y="501650"/>
                    <a:pt x="3975100" y="190500"/>
                    <a:pt x="3177540" y="190500"/>
                  </a:cubicBezTo>
                  <a:close/>
                </a:path>
              </a:pathLst>
            </a:custGeom>
            <a:solidFill>
              <a:srgbClr val="04383F"/>
            </a:solidFill>
          </p:spPr>
        </p:sp>
      </p:grpSp>
      <p:pic>
        <p:nvPicPr>
          <p:cNvPr id="19" name="Picture 19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15801539" y="7761756"/>
            <a:ext cx="1694566" cy="1921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136836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930936" y="8067331"/>
            <a:ext cx="1190969" cy="1190969"/>
            <a:chOff x="0" y="0"/>
            <a:chExt cx="6350000" cy="6350000"/>
          </a:xfrm>
        </p:grpSpPr>
        <p:sp>
          <p:nvSpPr>
            <p:cNvPr id="3" name="Freeform 3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FDFDFD"/>
            </a:solidFill>
          </p:spPr>
        </p:sp>
      </p:grpSp>
      <p:grpSp>
        <p:nvGrpSpPr>
          <p:cNvPr id="4" name="Group 4"/>
          <p:cNvGrpSpPr>
            <a:grpSpLocks noChangeAspect="1"/>
          </p:cNvGrpSpPr>
          <p:nvPr/>
        </p:nvGrpSpPr>
        <p:grpSpPr>
          <a:xfrm>
            <a:off x="1494137" y="7948137"/>
            <a:ext cx="832747" cy="832747"/>
            <a:chOff x="-2540" y="-2540"/>
            <a:chExt cx="6355080" cy="6355080"/>
          </a:xfrm>
        </p:grpSpPr>
        <p:sp>
          <p:nvSpPr>
            <p:cNvPr id="5" name="Freeform 5"/>
            <p:cNvSpPr/>
            <p:nvPr/>
          </p:nvSpPr>
          <p:spPr>
            <a:xfrm>
              <a:off x="-2540" y="-2540"/>
              <a:ext cx="6355080" cy="6355080"/>
            </a:xfrm>
            <a:custGeom>
              <a:avLst/>
              <a:gdLst/>
              <a:ahLst/>
              <a:cxnLst/>
              <a:rect l="l" t="t" r="r" b="b"/>
              <a:pathLst>
                <a:path w="6355080" h="6355080">
                  <a:moveTo>
                    <a:pt x="3177540" y="6355080"/>
                  </a:moveTo>
                  <a:cubicBezTo>
                    <a:pt x="2329180" y="6355080"/>
                    <a:pt x="1530350" y="6024880"/>
                    <a:pt x="930910" y="5424170"/>
                  </a:cubicBezTo>
                  <a:cubicBezTo>
                    <a:pt x="330200" y="4824730"/>
                    <a:pt x="0" y="4025900"/>
                    <a:pt x="0" y="3177540"/>
                  </a:cubicBezTo>
                  <a:cubicBezTo>
                    <a:pt x="0" y="2329180"/>
                    <a:pt x="330200" y="1530350"/>
                    <a:pt x="930910" y="930910"/>
                  </a:cubicBezTo>
                  <a:cubicBezTo>
                    <a:pt x="1530350" y="330200"/>
                    <a:pt x="2329180" y="0"/>
                    <a:pt x="3177540" y="0"/>
                  </a:cubicBezTo>
                  <a:cubicBezTo>
                    <a:pt x="4025900" y="0"/>
                    <a:pt x="4824730" y="330200"/>
                    <a:pt x="5424170" y="930910"/>
                  </a:cubicBezTo>
                  <a:cubicBezTo>
                    <a:pt x="6024880" y="1531620"/>
                    <a:pt x="6355080" y="2329180"/>
                    <a:pt x="6355080" y="3177540"/>
                  </a:cubicBezTo>
                  <a:cubicBezTo>
                    <a:pt x="6355080" y="4025900"/>
                    <a:pt x="6024880" y="4824730"/>
                    <a:pt x="5424170" y="5424170"/>
                  </a:cubicBezTo>
                  <a:cubicBezTo>
                    <a:pt x="4824730" y="6024880"/>
                    <a:pt x="4025900" y="6355080"/>
                    <a:pt x="3177540" y="6355080"/>
                  </a:cubicBezTo>
                  <a:close/>
                  <a:moveTo>
                    <a:pt x="3177540" y="190500"/>
                  </a:moveTo>
                  <a:cubicBezTo>
                    <a:pt x="2379980" y="190500"/>
                    <a:pt x="1629410" y="501650"/>
                    <a:pt x="1065530" y="1065530"/>
                  </a:cubicBezTo>
                  <a:cubicBezTo>
                    <a:pt x="501650" y="1629410"/>
                    <a:pt x="190500" y="2379980"/>
                    <a:pt x="190500" y="3177540"/>
                  </a:cubicBezTo>
                  <a:cubicBezTo>
                    <a:pt x="190500" y="3975100"/>
                    <a:pt x="501650" y="4725670"/>
                    <a:pt x="1065530" y="5289550"/>
                  </a:cubicBezTo>
                  <a:cubicBezTo>
                    <a:pt x="1629410" y="5853430"/>
                    <a:pt x="2379980" y="6164580"/>
                    <a:pt x="3177540" y="6164580"/>
                  </a:cubicBezTo>
                  <a:cubicBezTo>
                    <a:pt x="3975100" y="6164580"/>
                    <a:pt x="4725670" y="5853430"/>
                    <a:pt x="5289550" y="5289550"/>
                  </a:cubicBezTo>
                  <a:cubicBezTo>
                    <a:pt x="5853430" y="4725670"/>
                    <a:pt x="6164580" y="3975100"/>
                    <a:pt x="6164580" y="3177540"/>
                  </a:cubicBezTo>
                  <a:cubicBezTo>
                    <a:pt x="6164580" y="2379980"/>
                    <a:pt x="5853430" y="1629410"/>
                    <a:pt x="5289550" y="1065530"/>
                  </a:cubicBezTo>
                  <a:cubicBezTo>
                    <a:pt x="4725670" y="501650"/>
                    <a:pt x="3975100" y="190500"/>
                    <a:pt x="3177540" y="190500"/>
                  </a:cubicBezTo>
                  <a:close/>
                </a:path>
              </a:pathLst>
            </a:custGeom>
            <a:solidFill>
              <a:srgbClr val="318F9A"/>
            </a:solidFill>
            <a:ln>
              <a:solidFill>
                <a:schemeClr val="tx2">
                  <a:lumMod val="75000"/>
                </a:schemeClr>
              </a:solidFill>
            </a:ln>
          </p:spPr>
        </p:sp>
      </p:grpSp>
      <p:grpSp>
        <p:nvGrpSpPr>
          <p:cNvPr id="6" name="Group 6"/>
          <p:cNvGrpSpPr/>
          <p:nvPr/>
        </p:nvGrpSpPr>
        <p:grpSpPr>
          <a:xfrm>
            <a:off x="4465941" y="1638300"/>
            <a:ext cx="10160691" cy="8252331"/>
            <a:chOff x="0" y="-687638"/>
            <a:chExt cx="12474821" cy="11003107"/>
          </a:xfrm>
        </p:grpSpPr>
        <p:sp>
          <p:nvSpPr>
            <p:cNvPr id="7" name="TextBox 7"/>
            <p:cNvSpPr txBox="1"/>
            <p:nvPr/>
          </p:nvSpPr>
          <p:spPr>
            <a:xfrm>
              <a:off x="0" y="-687638"/>
              <a:ext cx="12464618" cy="16668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ts val="105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7500" b="0" i="0" u="none" strike="noStrike" kern="1200" cap="none" spc="825" normalizeH="0" baseline="0" noProof="0" dirty="0">
                  <a:ln>
                    <a:noFill/>
                  </a:ln>
                  <a:solidFill>
                    <a:srgbClr val="FDFDFD"/>
                  </a:solidFill>
                  <a:effectLst/>
                  <a:uLnTx/>
                  <a:uFillTx/>
                  <a:latin typeface="Cambria" pitchFamily="18" charset="0"/>
                  <a:ea typeface="Cambria" pitchFamily="18" charset="0"/>
                  <a:cs typeface="+mn-cs"/>
                </a:rPr>
                <a:t>9,5%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10203" y="1141162"/>
              <a:ext cx="12444214" cy="406265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sz="3300" b="0" i="0" u="none" strike="noStrike" kern="1200" cap="none" spc="495" normalizeH="0" baseline="0" noProof="0" dirty="0">
                  <a:ln>
                    <a:noFill/>
                  </a:ln>
                  <a:solidFill>
                    <a:srgbClr val="FDFDFD"/>
                  </a:solidFill>
                  <a:effectLst/>
                  <a:uLnTx/>
                  <a:uFillTx/>
                  <a:latin typeface="Cambria" pitchFamily="18" charset="0"/>
                  <a:ea typeface="Cambria" pitchFamily="18" charset="0"/>
                  <a:cs typeface="+mn-cs"/>
                </a:rPr>
                <a:t>DEGLI STUDENTI </a:t>
              </a:r>
              <a:r>
                <a:rPr lang="it-IT" sz="3300" spc="495" dirty="0">
                  <a:solidFill>
                    <a:srgbClr val="FDFDFD"/>
                  </a:solidFill>
                  <a:latin typeface="Cambria" pitchFamily="18" charset="0"/>
                  <a:ea typeface="Cambria" pitchFamily="18" charset="0"/>
                </a:rPr>
                <a:t>TERMINA LA SCUOLA SECONDARIA DI SECONDO GRADO CON COMPETENZE DI BASE FORTEMENTE INADEGUATE (DISPERSIONE </a:t>
              </a:r>
              <a:r>
                <a:rPr lang="it-IT" sz="3300" i="1" spc="495" dirty="0">
                  <a:solidFill>
                    <a:srgbClr val="FDFDFD"/>
                  </a:solidFill>
                  <a:latin typeface="Cambria" pitchFamily="18" charset="0"/>
                  <a:ea typeface="Cambria" pitchFamily="18" charset="0"/>
                </a:rPr>
                <a:t>IMPLICITA</a:t>
              </a:r>
              <a:r>
                <a:rPr lang="it-IT" sz="3300" spc="495" dirty="0">
                  <a:solidFill>
                    <a:srgbClr val="FDFDFD"/>
                  </a:solidFill>
                  <a:latin typeface="Cambria" pitchFamily="18" charset="0"/>
                  <a:ea typeface="Cambria" pitchFamily="18" charset="0"/>
                </a:rPr>
                <a:t>)</a:t>
              </a:r>
            </a:p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sz="3300" b="0" i="0" u="none" strike="noStrike" kern="1200" cap="none" spc="495" normalizeH="0" baseline="0" noProof="0" dirty="0">
                  <a:ln>
                    <a:noFill/>
                  </a:ln>
                  <a:solidFill>
                    <a:srgbClr val="FDFDFD"/>
                  </a:solidFill>
                  <a:effectLst/>
                  <a:uLnTx/>
                  <a:uFillTx/>
                  <a:latin typeface="Cambria" pitchFamily="18" charset="0"/>
                  <a:ea typeface="Cambria" pitchFamily="18" charset="0"/>
                  <a:cs typeface="+mn-cs"/>
                </a:rPr>
                <a:t>(7,0% nel 2019)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10202" y="5358213"/>
              <a:ext cx="12464619" cy="16668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ts val="105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7500" b="0" i="0" u="none" strike="noStrike" kern="1200" cap="none" spc="825" normalizeH="0" baseline="0" noProof="0" dirty="0">
                  <a:ln>
                    <a:noFill/>
                  </a:ln>
                  <a:solidFill>
                    <a:srgbClr val="FDFDFD"/>
                  </a:solidFill>
                  <a:effectLst/>
                  <a:uLnTx/>
                  <a:uFillTx/>
                  <a:latin typeface="Cambria" pitchFamily="18" charset="0"/>
                  <a:ea typeface="Cambria" pitchFamily="18" charset="0"/>
                  <a:cs typeface="+mn-cs"/>
                </a:rPr>
                <a:t>23%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20404" y="7237617"/>
              <a:ext cx="12444214" cy="307785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ts val="462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300" b="0" i="0" u="none" strike="noStrike" kern="1200" cap="none" spc="495" normalizeH="0" baseline="0" noProof="0" dirty="0">
                  <a:ln>
                    <a:noFill/>
                  </a:ln>
                  <a:solidFill>
                    <a:srgbClr val="FDFDFD"/>
                  </a:solidFill>
                  <a:effectLst/>
                  <a:uLnTx/>
                  <a:uFillTx/>
                  <a:latin typeface="Cambria" pitchFamily="18" charset="0"/>
                  <a:ea typeface="Cambria" pitchFamily="18" charset="0"/>
                  <a:cs typeface="+mn-cs"/>
                </a:rPr>
                <a:t>LIVELLO STIMATO </a:t>
              </a:r>
              <a:r>
                <a:rPr lang="en-US" sz="3300" spc="495" dirty="0" err="1">
                  <a:solidFill>
                    <a:srgbClr val="FDFDFD"/>
                  </a:solidFill>
                  <a:latin typeface="Cambria" pitchFamily="18" charset="0"/>
                  <a:ea typeface="Cambria" pitchFamily="18" charset="0"/>
                </a:rPr>
                <a:t>dei</a:t>
              </a:r>
              <a:r>
                <a:rPr lang="en-US" sz="3300" spc="495" dirty="0">
                  <a:solidFill>
                    <a:srgbClr val="FDFDFD"/>
                  </a:solidFill>
                  <a:latin typeface="Cambria" pitchFamily="18" charset="0"/>
                  <a:ea typeface="Cambria" pitchFamily="18" charset="0"/>
                </a:rPr>
                <a:t> </a:t>
              </a:r>
              <a:r>
                <a:rPr lang="en-US" sz="3300" spc="495" dirty="0" err="1">
                  <a:solidFill>
                    <a:srgbClr val="FDFDFD"/>
                  </a:solidFill>
                  <a:latin typeface="Cambria" pitchFamily="18" charset="0"/>
                  <a:ea typeface="Cambria" pitchFamily="18" charset="0"/>
                </a:rPr>
                <a:t>giovani</a:t>
              </a:r>
              <a:r>
                <a:rPr lang="en-US" sz="3300" spc="495" dirty="0">
                  <a:solidFill>
                    <a:srgbClr val="FDFDFD"/>
                  </a:solidFill>
                  <a:latin typeface="Cambria" pitchFamily="18" charset="0"/>
                  <a:ea typeface="Cambria" pitchFamily="18" charset="0"/>
                </a:rPr>
                <a:t> </a:t>
              </a:r>
              <a:r>
                <a:rPr lang="en-US" sz="3300" spc="495" dirty="0" err="1">
                  <a:solidFill>
                    <a:srgbClr val="FDFDFD"/>
                  </a:solidFill>
                  <a:latin typeface="Cambria" pitchFamily="18" charset="0"/>
                  <a:ea typeface="Cambria" pitchFamily="18" charset="0"/>
                </a:rPr>
                <a:t>nella</a:t>
              </a:r>
              <a:r>
                <a:rPr lang="en-US" sz="3300" spc="495" dirty="0">
                  <a:solidFill>
                    <a:srgbClr val="FDFDFD"/>
                  </a:solidFill>
                  <a:latin typeface="Cambria" pitchFamily="18" charset="0"/>
                  <a:ea typeface="Cambria" pitchFamily="18" charset="0"/>
                </a:rPr>
                <a:t> fascia 18-24 anni in forte </a:t>
              </a:r>
              <a:r>
                <a:rPr lang="en-US" sz="3300" spc="495" dirty="0" err="1">
                  <a:solidFill>
                    <a:srgbClr val="FDFDFD"/>
                  </a:solidFill>
                  <a:latin typeface="Cambria" pitchFamily="18" charset="0"/>
                  <a:ea typeface="Cambria" pitchFamily="18" charset="0"/>
                </a:rPr>
                <a:t>difficoltà</a:t>
              </a:r>
              <a:r>
                <a:rPr lang="en-US" sz="3300" i="1" spc="495" dirty="0">
                  <a:solidFill>
                    <a:srgbClr val="FDFDFD"/>
                  </a:solidFill>
                  <a:latin typeface="Cambria" pitchFamily="18" charset="0"/>
                  <a:ea typeface="Cambria" pitchFamily="18" charset="0"/>
                </a:rPr>
                <a:t> </a:t>
              </a:r>
              <a:r>
                <a:rPr lang="en-US" sz="3300" spc="495" dirty="0">
                  <a:solidFill>
                    <a:srgbClr val="FDFDFD"/>
                  </a:solidFill>
                  <a:latin typeface="Cambria" pitchFamily="18" charset="0"/>
                  <a:ea typeface="Cambria" pitchFamily="18" charset="0"/>
                </a:rPr>
                <a:t>(ELET + IMPLICITA)</a:t>
              </a:r>
              <a:r>
                <a:rPr kumimoji="0" lang="en-US" sz="3300" b="0" u="none" strike="noStrike" kern="1200" cap="none" spc="495" normalizeH="0" baseline="0" noProof="0" dirty="0">
                  <a:ln>
                    <a:noFill/>
                  </a:ln>
                  <a:solidFill>
                    <a:srgbClr val="FDFDFD"/>
                  </a:solidFill>
                  <a:effectLst/>
                  <a:uLnTx/>
                  <a:uFillTx/>
                  <a:latin typeface="Cambria" pitchFamily="18" charset="0"/>
                  <a:ea typeface="Cambria" pitchFamily="18" charset="0"/>
                  <a:cs typeface="+mn-cs"/>
                </a:rPr>
                <a:t> </a:t>
              </a:r>
              <a:r>
                <a:rPr kumimoji="0" lang="en-US" sz="3300" b="0" i="0" u="none" strike="noStrike" kern="1200" cap="none" spc="495" normalizeH="0" baseline="0" noProof="0" dirty="0">
                  <a:ln>
                    <a:noFill/>
                  </a:ln>
                  <a:solidFill>
                    <a:srgbClr val="FDFDFD"/>
                  </a:solidFill>
                  <a:effectLst/>
                  <a:uLnTx/>
                  <a:uFillTx/>
                  <a:latin typeface="Cambria" pitchFamily="18" charset="0"/>
                  <a:ea typeface="Cambria" pitchFamily="18" charset="0"/>
                  <a:cs typeface="+mn-cs"/>
                </a:rPr>
                <a:t>NEL 2021</a:t>
              </a:r>
            </a:p>
            <a:p>
              <a:pPr algn="ctr">
                <a:lnSpc>
                  <a:spcPts val="4620"/>
                </a:lnSpc>
                <a:defRPr/>
              </a:pPr>
              <a:r>
                <a:rPr lang="it-IT" sz="3300" spc="495" dirty="0">
                  <a:solidFill>
                    <a:srgbClr val="FDFDFD"/>
                  </a:solidFill>
                  <a:latin typeface="Cambria" pitchFamily="18" charset="0"/>
                  <a:ea typeface="Cambria" pitchFamily="18" charset="0"/>
                </a:rPr>
                <a:t>(22,1% nel 2019)</a:t>
              </a:r>
            </a:p>
          </p:txBody>
        </p:sp>
        <p:sp>
          <p:nvSpPr>
            <p:cNvPr id="11" name="AutoShape 11"/>
            <p:cNvSpPr/>
            <p:nvPr/>
          </p:nvSpPr>
          <p:spPr>
            <a:xfrm>
              <a:off x="14781" y="4949044"/>
              <a:ext cx="12445258" cy="154517"/>
            </a:xfrm>
            <a:prstGeom prst="rect">
              <a:avLst/>
            </a:prstGeom>
            <a:solidFill>
              <a:srgbClr val="FDFDFD"/>
            </a:solidFill>
          </p:spPr>
        </p:sp>
      </p:grpSp>
      <p:sp>
        <p:nvSpPr>
          <p:cNvPr id="12" name="AutoShape 12"/>
          <p:cNvSpPr/>
          <p:nvPr/>
        </p:nvSpPr>
        <p:spPr>
          <a:xfrm>
            <a:off x="-72569" y="0"/>
            <a:ext cx="2756790" cy="2552700"/>
          </a:xfrm>
          <a:prstGeom prst="rect">
            <a:avLst/>
          </a:prstGeom>
          <a:solidFill>
            <a:srgbClr val="FDFDFD"/>
          </a:solidFill>
        </p:spPr>
      </p:sp>
      <p:sp>
        <p:nvSpPr>
          <p:cNvPr id="14" name="AutoShape 14"/>
          <p:cNvSpPr/>
          <p:nvPr/>
        </p:nvSpPr>
        <p:spPr>
          <a:xfrm>
            <a:off x="15689743" y="8357478"/>
            <a:ext cx="2598257" cy="1967622"/>
          </a:xfrm>
          <a:prstGeom prst="rect">
            <a:avLst/>
          </a:prstGeom>
          <a:solidFill>
            <a:srgbClr val="FDFDFD"/>
          </a:solidFill>
        </p:spPr>
      </p:sp>
      <p:sp>
        <p:nvSpPr>
          <p:cNvPr id="15" name="AutoShape 15"/>
          <p:cNvSpPr/>
          <p:nvPr/>
        </p:nvSpPr>
        <p:spPr>
          <a:xfrm>
            <a:off x="1494136" y="551284"/>
            <a:ext cx="126000" cy="7151212"/>
          </a:xfrm>
          <a:prstGeom prst="rect">
            <a:avLst/>
          </a:prstGeom>
          <a:solidFill>
            <a:srgbClr val="6790A4"/>
          </a:solidFill>
        </p:spPr>
      </p:sp>
      <p:grpSp>
        <p:nvGrpSpPr>
          <p:cNvPr id="16" name="Group 16"/>
          <p:cNvGrpSpPr/>
          <p:nvPr/>
        </p:nvGrpSpPr>
        <p:grpSpPr>
          <a:xfrm rot="-10800000">
            <a:off x="16317019" y="869315"/>
            <a:ext cx="1194200" cy="1194200"/>
            <a:chOff x="0" y="0"/>
            <a:chExt cx="6350000" cy="6350000"/>
          </a:xfrm>
        </p:grpSpPr>
        <p:sp>
          <p:nvSpPr>
            <p:cNvPr id="17" name="Freeform 17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FDFDFD"/>
            </a:solidFill>
          </p:spPr>
        </p:sp>
      </p:grpSp>
      <p:grpSp>
        <p:nvGrpSpPr>
          <p:cNvPr id="18" name="Group 18"/>
          <p:cNvGrpSpPr>
            <a:grpSpLocks noChangeAspect="1"/>
          </p:cNvGrpSpPr>
          <p:nvPr/>
        </p:nvGrpSpPr>
        <p:grpSpPr>
          <a:xfrm rot="-10800000">
            <a:off x="16111484" y="1348026"/>
            <a:ext cx="835006" cy="835006"/>
            <a:chOff x="-2540" y="-2540"/>
            <a:chExt cx="6355080" cy="6355080"/>
          </a:xfrm>
        </p:grpSpPr>
        <p:sp>
          <p:nvSpPr>
            <p:cNvPr id="19" name="Freeform 19"/>
            <p:cNvSpPr/>
            <p:nvPr/>
          </p:nvSpPr>
          <p:spPr>
            <a:xfrm>
              <a:off x="-2540" y="-2540"/>
              <a:ext cx="6355080" cy="6355080"/>
            </a:xfrm>
            <a:custGeom>
              <a:avLst/>
              <a:gdLst/>
              <a:ahLst/>
              <a:cxnLst/>
              <a:rect l="l" t="t" r="r" b="b"/>
              <a:pathLst>
                <a:path w="6355080" h="6355080">
                  <a:moveTo>
                    <a:pt x="3177540" y="6355080"/>
                  </a:moveTo>
                  <a:cubicBezTo>
                    <a:pt x="2329180" y="6355080"/>
                    <a:pt x="1530350" y="6024880"/>
                    <a:pt x="930910" y="5424170"/>
                  </a:cubicBezTo>
                  <a:cubicBezTo>
                    <a:pt x="330200" y="4824730"/>
                    <a:pt x="0" y="4025900"/>
                    <a:pt x="0" y="3177540"/>
                  </a:cubicBezTo>
                  <a:cubicBezTo>
                    <a:pt x="0" y="2329180"/>
                    <a:pt x="330200" y="1530350"/>
                    <a:pt x="930910" y="930910"/>
                  </a:cubicBezTo>
                  <a:cubicBezTo>
                    <a:pt x="1530350" y="330200"/>
                    <a:pt x="2329180" y="0"/>
                    <a:pt x="3177540" y="0"/>
                  </a:cubicBezTo>
                  <a:cubicBezTo>
                    <a:pt x="4025900" y="0"/>
                    <a:pt x="4824730" y="330200"/>
                    <a:pt x="5424170" y="930910"/>
                  </a:cubicBezTo>
                  <a:cubicBezTo>
                    <a:pt x="6024880" y="1531620"/>
                    <a:pt x="6355080" y="2329180"/>
                    <a:pt x="6355080" y="3177540"/>
                  </a:cubicBezTo>
                  <a:cubicBezTo>
                    <a:pt x="6355080" y="4025900"/>
                    <a:pt x="6024880" y="4824730"/>
                    <a:pt x="5424170" y="5424170"/>
                  </a:cubicBezTo>
                  <a:cubicBezTo>
                    <a:pt x="4824730" y="6024880"/>
                    <a:pt x="4025900" y="6355080"/>
                    <a:pt x="3177540" y="6355080"/>
                  </a:cubicBezTo>
                  <a:close/>
                  <a:moveTo>
                    <a:pt x="3177540" y="190500"/>
                  </a:moveTo>
                  <a:cubicBezTo>
                    <a:pt x="2379980" y="190500"/>
                    <a:pt x="1629410" y="501650"/>
                    <a:pt x="1065530" y="1065530"/>
                  </a:cubicBezTo>
                  <a:cubicBezTo>
                    <a:pt x="501650" y="1629410"/>
                    <a:pt x="190500" y="2379980"/>
                    <a:pt x="190500" y="3177540"/>
                  </a:cubicBezTo>
                  <a:cubicBezTo>
                    <a:pt x="190500" y="3975100"/>
                    <a:pt x="501650" y="4725670"/>
                    <a:pt x="1065530" y="5289550"/>
                  </a:cubicBezTo>
                  <a:cubicBezTo>
                    <a:pt x="1629410" y="5853430"/>
                    <a:pt x="2379980" y="6164580"/>
                    <a:pt x="3177540" y="6164580"/>
                  </a:cubicBezTo>
                  <a:cubicBezTo>
                    <a:pt x="3975100" y="6164580"/>
                    <a:pt x="4725670" y="5853430"/>
                    <a:pt x="5289550" y="5289550"/>
                  </a:cubicBezTo>
                  <a:cubicBezTo>
                    <a:pt x="5853430" y="4725670"/>
                    <a:pt x="6164580" y="3975100"/>
                    <a:pt x="6164580" y="3177540"/>
                  </a:cubicBezTo>
                  <a:cubicBezTo>
                    <a:pt x="6164580" y="2379980"/>
                    <a:pt x="5853430" y="1629410"/>
                    <a:pt x="5289550" y="1065530"/>
                  </a:cubicBezTo>
                  <a:cubicBezTo>
                    <a:pt x="4725670" y="501650"/>
                    <a:pt x="3975100" y="190500"/>
                    <a:pt x="3177540" y="190500"/>
                  </a:cubicBezTo>
                  <a:close/>
                </a:path>
              </a:pathLst>
            </a:custGeom>
            <a:solidFill>
              <a:srgbClr val="318F9A"/>
            </a:solidFill>
            <a:ln>
              <a:solidFill>
                <a:schemeClr val="tx2">
                  <a:lumMod val="75000"/>
                </a:schemeClr>
              </a:solidFill>
            </a:ln>
          </p:spPr>
        </p:sp>
      </p:grpSp>
      <p:sp>
        <p:nvSpPr>
          <p:cNvPr id="20" name="AutoShape 15"/>
          <p:cNvSpPr/>
          <p:nvPr/>
        </p:nvSpPr>
        <p:spPr>
          <a:xfrm>
            <a:off x="17098890" y="2552700"/>
            <a:ext cx="126000" cy="7206458"/>
          </a:xfrm>
          <a:prstGeom prst="rect">
            <a:avLst/>
          </a:prstGeom>
          <a:solidFill>
            <a:srgbClr val="6790A4"/>
          </a:solidFill>
        </p:spPr>
      </p:sp>
      <p:pic>
        <p:nvPicPr>
          <p:cNvPr id="21" name="Picture 19">
            <a:extLst>
              <a:ext uri="{FF2B5EF4-FFF2-40B4-BE49-F238E27FC236}">
                <a16:creationId xmlns:a16="http://schemas.microsoft.com/office/drawing/2014/main" id="{1303C87C-FF1E-45BB-9C59-B236127BD99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591434" y="266700"/>
            <a:ext cx="1694566" cy="1921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707378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AutoShape 33"/>
          <p:cNvSpPr/>
          <p:nvPr/>
        </p:nvSpPr>
        <p:spPr>
          <a:xfrm>
            <a:off x="-76200" y="1"/>
            <a:ext cx="9601200" cy="10325100"/>
          </a:xfrm>
          <a:prstGeom prst="rect">
            <a:avLst/>
          </a:prstGeom>
          <a:solidFill>
            <a:srgbClr val="FDFDFD"/>
          </a:solidFill>
        </p:spPr>
      </p:sp>
      <p:sp>
        <p:nvSpPr>
          <p:cNvPr id="34" name="TextBox 34"/>
          <p:cNvSpPr txBox="1"/>
          <p:nvPr/>
        </p:nvSpPr>
        <p:spPr>
          <a:xfrm>
            <a:off x="126648" y="2390734"/>
            <a:ext cx="9195504" cy="184665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6000" b="0" i="0" u="none" strike="noStrike" kern="1200" cap="none" spc="825" normalizeH="0" baseline="0" noProof="0" dirty="0">
                <a:ln>
                  <a:noFill/>
                </a:ln>
                <a:solidFill>
                  <a:srgbClr val="0F2F61"/>
                </a:solidFill>
                <a:effectLst/>
                <a:uLnTx/>
                <a:uFillTx/>
                <a:latin typeface="Cambria" pitchFamily="18" charset="0"/>
                <a:ea typeface="Cambria" pitchFamily="18" charset="0"/>
                <a:cs typeface="+mn-cs"/>
              </a:rPr>
              <a:t>La dispersione scolastica </a:t>
            </a:r>
            <a:r>
              <a:rPr kumimoji="0" lang="it-IT" sz="6000" b="0" i="1" u="none" strike="noStrike" kern="1200" cap="none" spc="825" normalizeH="0" baseline="0" noProof="0" dirty="0">
                <a:ln>
                  <a:noFill/>
                </a:ln>
                <a:solidFill>
                  <a:srgbClr val="0F2F61"/>
                </a:solidFill>
                <a:effectLst/>
                <a:uLnTx/>
                <a:uFillTx/>
                <a:latin typeface="Cambria" pitchFamily="18" charset="0"/>
                <a:ea typeface="Cambria" pitchFamily="18" charset="0"/>
                <a:cs typeface="+mn-cs"/>
              </a:rPr>
              <a:t>implicita</a:t>
            </a:r>
            <a:endParaRPr kumimoji="0" lang="it-IT" sz="4000" b="0" i="1" u="none" strike="noStrike" kern="1200" cap="none" spc="825" normalizeH="0" baseline="0" noProof="0" dirty="0">
              <a:ln>
                <a:noFill/>
              </a:ln>
              <a:solidFill>
                <a:srgbClr val="0F2F61"/>
              </a:solidFill>
              <a:effectLst/>
              <a:uLnTx/>
              <a:uFillTx/>
              <a:latin typeface="Cambria" pitchFamily="18" charset="0"/>
              <a:ea typeface="Cambria" pitchFamily="18" charset="0"/>
              <a:cs typeface="+mn-cs"/>
            </a:endParaRPr>
          </a:p>
        </p:txBody>
      </p:sp>
      <p:sp>
        <p:nvSpPr>
          <p:cNvPr id="37" name="TextBox 37"/>
          <p:cNvSpPr txBox="1"/>
          <p:nvPr/>
        </p:nvSpPr>
        <p:spPr>
          <a:xfrm>
            <a:off x="238192" y="4484852"/>
            <a:ext cx="8372408" cy="517064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Ø"/>
              <a:tabLst/>
              <a:defRPr/>
            </a:pPr>
            <a:r>
              <a:rPr kumimoji="0" lang="it-IT" sz="2800" b="0" i="0" u="none" strike="noStrike" kern="1200" cap="none" spc="27" normalizeH="0" baseline="0" noProof="0" dirty="0">
                <a:ln>
                  <a:noFill/>
                </a:ln>
                <a:solidFill>
                  <a:srgbClr val="0F2F61"/>
                </a:solidFill>
                <a:effectLst/>
                <a:uLnTx/>
                <a:uFillTx/>
                <a:latin typeface="Cambria" pitchFamily="18" charset="0"/>
                <a:ea typeface="Cambria" pitchFamily="18" charset="0"/>
                <a:cs typeface="+mn-cs"/>
              </a:rPr>
              <a:t>A livello nazionale la dispersione scolastica implicita cresce di 2,5 punti p</a:t>
            </a:r>
            <a:r>
              <a:rPr lang="it-IT" sz="2800" spc="27" dirty="0" err="1">
                <a:solidFill>
                  <a:srgbClr val="0F2F61"/>
                </a:solidFill>
                <a:latin typeface="Cambria" pitchFamily="18" charset="0"/>
                <a:ea typeface="Cambria" pitchFamily="18" charset="0"/>
              </a:rPr>
              <a:t>ercentuali</a:t>
            </a:r>
            <a:endParaRPr kumimoji="0" lang="it-IT" sz="2800" b="0" i="0" u="none" strike="noStrike" kern="1200" cap="none" spc="27" normalizeH="0" baseline="0" noProof="0" dirty="0">
              <a:ln>
                <a:noFill/>
              </a:ln>
              <a:solidFill>
                <a:srgbClr val="0F2F61"/>
              </a:solidFill>
              <a:effectLst/>
              <a:uLnTx/>
              <a:uFillTx/>
              <a:latin typeface="Cambria" pitchFamily="18" charset="0"/>
              <a:ea typeface="Cambria" pitchFamily="18" charset="0"/>
              <a:cs typeface="+mn-cs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it-IT" sz="2800" b="0" i="0" u="none" strike="noStrike" kern="1200" cap="none" spc="27" normalizeH="0" baseline="0" noProof="0" dirty="0">
              <a:ln>
                <a:noFill/>
              </a:ln>
              <a:solidFill>
                <a:srgbClr val="0F2F61"/>
              </a:solidFill>
              <a:effectLst/>
              <a:uLnTx/>
              <a:uFillTx/>
              <a:latin typeface="Cambria" pitchFamily="18" charset="0"/>
              <a:ea typeface="Cambria" pitchFamily="18" charset="0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Ø"/>
              <a:tabLst/>
              <a:defRPr/>
            </a:pPr>
            <a:r>
              <a:rPr kumimoji="0" lang="it-IT" sz="2800" b="0" i="0" u="none" strike="noStrike" kern="1200" cap="none" spc="27" normalizeH="0" baseline="0" noProof="0" dirty="0">
                <a:ln>
                  <a:noFill/>
                </a:ln>
                <a:solidFill>
                  <a:srgbClr val="0F2F61"/>
                </a:solidFill>
                <a:effectLst/>
                <a:uLnTx/>
                <a:uFillTx/>
                <a:latin typeface="Cambria" pitchFamily="18" charset="0"/>
                <a:ea typeface="Cambria" pitchFamily="18" charset="0"/>
                <a:cs typeface="+mn-cs"/>
              </a:rPr>
              <a:t>Crescono ancora le differenze territoriali della percentuale di dispersione </a:t>
            </a:r>
            <a:r>
              <a:rPr kumimoji="0" lang="it-IT" sz="2800" b="0" i="1" u="none" strike="noStrike" kern="1200" cap="none" spc="27" normalizeH="0" baseline="0" noProof="0" dirty="0">
                <a:ln>
                  <a:noFill/>
                </a:ln>
                <a:solidFill>
                  <a:srgbClr val="0F2F61"/>
                </a:solidFill>
                <a:effectLst/>
                <a:uLnTx/>
                <a:uFillTx/>
                <a:latin typeface="Cambria" pitchFamily="18" charset="0"/>
                <a:ea typeface="Cambria" pitchFamily="18" charset="0"/>
                <a:cs typeface="+mn-cs"/>
              </a:rPr>
              <a:t>implicita</a:t>
            </a:r>
            <a:r>
              <a:rPr kumimoji="0" lang="it-IT" sz="2800" b="0" i="0" u="none" strike="noStrike" kern="1200" cap="none" spc="27" normalizeH="0" baseline="0" noProof="0" dirty="0">
                <a:ln>
                  <a:noFill/>
                </a:ln>
                <a:solidFill>
                  <a:srgbClr val="0F2F61"/>
                </a:solidFill>
                <a:effectLst/>
                <a:uLnTx/>
                <a:uFillTx/>
                <a:latin typeface="Cambria" pitchFamily="18" charset="0"/>
                <a:ea typeface="Cambria" pitchFamily="18" charset="0"/>
                <a:cs typeface="+mn-cs"/>
              </a:rPr>
              <a:t>:</a:t>
            </a:r>
          </a:p>
          <a:p>
            <a:pPr marL="914400" lvl="1" indent="-457200">
              <a:buFont typeface="Wingdings" pitchFamily="2" charset="2"/>
              <a:buChar char="ü"/>
              <a:defRPr/>
            </a:pPr>
            <a:r>
              <a:rPr lang="it-IT" sz="2800" spc="27" dirty="0">
                <a:solidFill>
                  <a:srgbClr val="0F2F61"/>
                </a:solidFill>
                <a:latin typeface="Cambria" pitchFamily="18" charset="0"/>
                <a:ea typeface="Cambria" pitchFamily="18" charset="0"/>
              </a:rPr>
              <a:t>Nord: 2,6%</a:t>
            </a:r>
          </a:p>
          <a:p>
            <a:pPr marL="914400" lvl="1" indent="-457200">
              <a:buFont typeface="Wingdings" pitchFamily="2" charset="2"/>
              <a:buChar char="ü"/>
              <a:defRPr/>
            </a:pPr>
            <a:r>
              <a:rPr lang="it-IT" sz="2800" spc="27" dirty="0">
                <a:solidFill>
                  <a:srgbClr val="0F2F61"/>
                </a:solidFill>
                <a:latin typeface="Cambria" pitchFamily="18" charset="0"/>
                <a:ea typeface="Cambria" pitchFamily="18" charset="0"/>
              </a:rPr>
              <a:t>Centro: 8,8%</a:t>
            </a:r>
          </a:p>
          <a:p>
            <a:pPr marL="914400" lvl="1" indent="-457200">
              <a:buFont typeface="Wingdings" pitchFamily="2" charset="2"/>
              <a:buChar char="ü"/>
              <a:defRPr/>
            </a:pPr>
            <a:r>
              <a:rPr lang="it-IT" sz="2800" spc="27" dirty="0">
                <a:solidFill>
                  <a:srgbClr val="0F2F61"/>
                </a:solidFill>
                <a:latin typeface="Cambria" pitchFamily="18" charset="0"/>
                <a:ea typeface="Cambria" pitchFamily="18" charset="0"/>
              </a:rPr>
              <a:t>Mezzogiorno: 14,8%</a:t>
            </a:r>
          </a:p>
          <a:p>
            <a:pPr marL="914400" lvl="1" indent="-457200">
              <a:buFont typeface="Wingdings" pitchFamily="2" charset="2"/>
              <a:buChar char="ü"/>
              <a:defRPr/>
            </a:pPr>
            <a:endParaRPr lang="it-IT" sz="2800" spc="27" dirty="0">
              <a:solidFill>
                <a:srgbClr val="0F2F61"/>
              </a:solidFill>
              <a:latin typeface="Cambria" pitchFamily="18" charset="0"/>
              <a:ea typeface="Cambria" pitchFamily="18" charset="0"/>
            </a:endParaRPr>
          </a:p>
          <a:p>
            <a:pPr marL="493713" lvl="1" indent="-450850">
              <a:buFont typeface="Wingdings" pitchFamily="2" charset="2"/>
              <a:buChar char="Ø"/>
              <a:defRPr/>
            </a:pPr>
            <a:r>
              <a:rPr lang="it-IT" sz="2800" spc="27" dirty="0">
                <a:solidFill>
                  <a:srgbClr val="0F2F61"/>
                </a:solidFill>
                <a:latin typeface="Cambria" pitchFamily="18" charset="0"/>
                <a:ea typeface="Cambria" pitchFamily="18" charset="0"/>
              </a:rPr>
              <a:t>In poche regioni italiane il fenomeno si sta riducendo (Valle d’Aosta, Piemonte, Prov. Aut. di Trento, Friuli-Venezia Giulia, Molise e Basilicata)</a:t>
            </a:r>
          </a:p>
        </p:txBody>
      </p:sp>
      <p:sp>
        <p:nvSpPr>
          <p:cNvPr id="38" name="AutoShape 38"/>
          <p:cNvSpPr/>
          <p:nvPr/>
        </p:nvSpPr>
        <p:spPr>
          <a:xfrm>
            <a:off x="16812474" y="2677"/>
            <a:ext cx="1475526" cy="1636365"/>
          </a:xfrm>
          <a:prstGeom prst="rect">
            <a:avLst/>
          </a:prstGeom>
          <a:solidFill>
            <a:srgbClr val="FDFDFD"/>
          </a:solidFill>
        </p:spPr>
      </p:sp>
      <p:sp>
        <p:nvSpPr>
          <p:cNvPr id="39" name="AutoShape 39"/>
          <p:cNvSpPr/>
          <p:nvPr/>
        </p:nvSpPr>
        <p:spPr>
          <a:xfrm>
            <a:off x="7063275" y="625781"/>
            <a:ext cx="10869754" cy="125413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</p:sp>
      <p:pic>
        <p:nvPicPr>
          <p:cNvPr id="40" name="Picture 19">
            <a:extLst>
              <a:ext uri="{FF2B5EF4-FFF2-40B4-BE49-F238E27FC236}">
                <a16:creationId xmlns:a16="http://schemas.microsoft.com/office/drawing/2014/main" id="{7F214137-75E6-4666-A81E-D3709D829A4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908826" y="540425"/>
            <a:ext cx="1694566" cy="1921165"/>
          </a:xfrm>
          <a:prstGeom prst="rect">
            <a:avLst/>
          </a:prstGeom>
        </p:spPr>
      </p:pic>
      <p:pic>
        <p:nvPicPr>
          <p:cNvPr id="2" name="Immagine 1">
            <a:extLst>
              <a:ext uri="{FF2B5EF4-FFF2-40B4-BE49-F238E27FC236}">
                <a16:creationId xmlns:a16="http://schemas.microsoft.com/office/drawing/2014/main" id="{1536D8ED-F4E5-3F4C-839C-7AA6F79096B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02095" y="2456141"/>
            <a:ext cx="8356457" cy="6083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100704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D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 txBox="1"/>
          <p:nvPr/>
        </p:nvSpPr>
        <p:spPr>
          <a:xfrm>
            <a:off x="3505200" y="495300"/>
            <a:ext cx="14173200" cy="231717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ts val="462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3600" b="1" i="0" u="none" strike="noStrike" kern="1200" cap="none" spc="495" normalizeH="0" baseline="0" dirty="0">
                <a:ln>
                  <a:noFill/>
                </a:ln>
                <a:solidFill>
                  <a:srgbClr val="0F2F61"/>
                </a:solidFill>
                <a:effectLst/>
                <a:uLnTx/>
                <a:uFillTx/>
                <a:latin typeface="Cambria" pitchFamily="18" charset="0"/>
                <a:ea typeface="Cambria" pitchFamily="18" charset="0"/>
                <a:cs typeface="+mn-cs"/>
              </a:rPr>
              <a:t>In Italia il 23% dei giovani della fascia </a:t>
            </a:r>
            <a:r>
              <a:rPr kumimoji="0" lang="it-IT" sz="3600" b="1" i="0" u="none" strike="noStrike" kern="1200" cap="none" spc="495" normalizeH="0" baseline="0" dirty="0" err="1">
                <a:ln>
                  <a:noFill/>
                </a:ln>
                <a:solidFill>
                  <a:srgbClr val="0F2F61"/>
                </a:solidFill>
                <a:effectLst/>
                <a:uLnTx/>
                <a:uFillTx/>
                <a:latin typeface="Cambria" pitchFamily="18" charset="0"/>
                <a:ea typeface="Cambria" pitchFamily="18" charset="0"/>
                <a:cs typeface="+mn-cs"/>
              </a:rPr>
              <a:t>dìetà</a:t>
            </a:r>
            <a:r>
              <a:rPr kumimoji="0" lang="it-IT" sz="3600" b="1" i="0" u="none" strike="noStrike" kern="1200" cap="none" spc="495" normalizeH="0" baseline="0" dirty="0">
                <a:ln>
                  <a:noFill/>
                </a:ln>
                <a:solidFill>
                  <a:srgbClr val="0F2F61"/>
                </a:solidFill>
                <a:effectLst/>
                <a:uLnTx/>
                <a:uFillTx/>
                <a:latin typeface="Cambria" pitchFamily="18" charset="0"/>
                <a:ea typeface="Cambria" pitchFamily="18" charset="0"/>
                <a:cs typeface="+mn-cs"/>
              </a:rPr>
              <a:t> 18-24 anni o ha abbandonato la scuola o l’ha terminata senza acquisire competenze di base minime.  </a:t>
            </a:r>
          </a:p>
          <a:p>
            <a:pPr marL="0" marR="0" lvl="0" indent="0" algn="r" defTabSz="914400" rtl="0" eaLnBrk="1" fontAlgn="auto" latinLnBrk="0" hangingPunct="1">
              <a:lnSpc>
                <a:spcPts val="462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3600" b="1" i="0" u="none" strike="noStrike" kern="1200" cap="none" spc="495" normalizeH="0" baseline="0" dirty="0">
                <a:ln>
                  <a:noFill/>
                </a:ln>
                <a:solidFill>
                  <a:srgbClr val="0F2F61"/>
                </a:solidFill>
                <a:effectLst/>
                <a:uLnTx/>
                <a:uFillTx/>
                <a:latin typeface="Cambria" pitchFamily="18" charset="0"/>
                <a:ea typeface="Cambria" pitchFamily="18" charset="0"/>
                <a:cs typeface="+mn-cs"/>
              </a:rPr>
              <a:t>Nel 2019 erano il 22,1%.</a:t>
            </a:r>
          </a:p>
        </p:txBody>
      </p:sp>
      <p:sp>
        <p:nvSpPr>
          <p:cNvPr id="5" name="AutoShape 5"/>
          <p:cNvSpPr/>
          <p:nvPr/>
        </p:nvSpPr>
        <p:spPr>
          <a:xfrm>
            <a:off x="1555" y="7150544"/>
            <a:ext cx="2380207" cy="3136456"/>
          </a:xfrm>
          <a:prstGeom prst="rect">
            <a:avLst/>
          </a:prstGeom>
          <a:solidFill>
            <a:srgbClr val="0F2F61"/>
          </a:solidFill>
        </p:spPr>
      </p:sp>
      <p:sp>
        <p:nvSpPr>
          <p:cNvPr id="6" name="AutoShape 6"/>
          <p:cNvSpPr/>
          <p:nvPr/>
        </p:nvSpPr>
        <p:spPr>
          <a:xfrm>
            <a:off x="1023915" y="1981200"/>
            <a:ext cx="119085" cy="6819900"/>
          </a:xfrm>
          <a:prstGeom prst="rect">
            <a:avLst/>
          </a:prstGeom>
          <a:solidFill>
            <a:srgbClr val="6790A4"/>
          </a:solidFill>
          <a:ln>
            <a:solidFill>
              <a:srgbClr val="6790A4"/>
            </a:solidFill>
          </a:ln>
        </p:spPr>
      </p:sp>
      <p:grpSp>
        <p:nvGrpSpPr>
          <p:cNvPr id="8" name="Group 8"/>
          <p:cNvGrpSpPr/>
          <p:nvPr/>
        </p:nvGrpSpPr>
        <p:grpSpPr>
          <a:xfrm rot="-8904737">
            <a:off x="15454555" y="5710328"/>
            <a:ext cx="1783652" cy="1783652"/>
            <a:chOff x="0" y="0"/>
            <a:chExt cx="6350000" cy="6350000"/>
          </a:xfrm>
        </p:grpSpPr>
        <p:sp>
          <p:nvSpPr>
            <p:cNvPr id="9" name="Freeform 9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0F2F61"/>
            </a:solidFill>
          </p:spPr>
        </p:sp>
      </p:grpSp>
      <p:grpSp>
        <p:nvGrpSpPr>
          <p:cNvPr id="10" name="Group 10"/>
          <p:cNvGrpSpPr>
            <a:grpSpLocks noChangeAspect="1"/>
          </p:cNvGrpSpPr>
          <p:nvPr/>
        </p:nvGrpSpPr>
        <p:grpSpPr>
          <a:xfrm rot="-8904737">
            <a:off x="14918878" y="6037049"/>
            <a:ext cx="1130209" cy="1130209"/>
            <a:chOff x="-2540" y="-2540"/>
            <a:chExt cx="6355080" cy="6355080"/>
          </a:xfrm>
        </p:grpSpPr>
        <p:sp>
          <p:nvSpPr>
            <p:cNvPr id="11" name="Freeform 11"/>
            <p:cNvSpPr/>
            <p:nvPr/>
          </p:nvSpPr>
          <p:spPr>
            <a:xfrm>
              <a:off x="-2540" y="-2540"/>
              <a:ext cx="6355080" cy="6355080"/>
            </a:xfrm>
            <a:custGeom>
              <a:avLst/>
              <a:gdLst/>
              <a:ahLst/>
              <a:cxnLst/>
              <a:rect l="l" t="t" r="r" b="b"/>
              <a:pathLst>
                <a:path w="6355080" h="6355080">
                  <a:moveTo>
                    <a:pt x="3177540" y="6355080"/>
                  </a:moveTo>
                  <a:cubicBezTo>
                    <a:pt x="2329180" y="6355080"/>
                    <a:pt x="1530350" y="6024880"/>
                    <a:pt x="930910" y="5424170"/>
                  </a:cubicBezTo>
                  <a:cubicBezTo>
                    <a:pt x="330200" y="4824730"/>
                    <a:pt x="0" y="4025900"/>
                    <a:pt x="0" y="3177540"/>
                  </a:cubicBezTo>
                  <a:cubicBezTo>
                    <a:pt x="0" y="2329180"/>
                    <a:pt x="330200" y="1530350"/>
                    <a:pt x="930910" y="930910"/>
                  </a:cubicBezTo>
                  <a:cubicBezTo>
                    <a:pt x="1530350" y="330200"/>
                    <a:pt x="2329180" y="0"/>
                    <a:pt x="3177540" y="0"/>
                  </a:cubicBezTo>
                  <a:cubicBezTo>
                    <a:pt x="4025900" y="0"/>
                    <a:pt x="4824730" y="330200"/>
                    <a:pt x="5424170" y="930910"/>
                  </a:cubicBezTo>
                  <a:cubicBezTo>
                    <a:pt x="6024880" y="1531620"/>
                    <a:pt x="6355080" y="2329180"/>
                    <a:pt x="6355080" y="3177540"/>
                  </a:cubicBezTo>
                  <a:cubicBezTo>
                    <a:pt x="6355080" y="4025900"/>
                    <a:pt x="6024880" y="4824730"/>
                    <a:pt x="5424170" y="5424170"/>
                  </a:cubicBezTo>
                  <a:cubicBezTo>
                    <a:pt x="4824730" y="6024880"/>
                    <a:pt x="4025900" y="6355080"/>
                    <a:pt x="3177540" y="6355080"/>
                  </a:cubicBezTo>
                  <a:close/>
                  <a:moveTo>
                    <a:pt x="3177540" y="190500"/>
                  </a:moveTo>
                  <a:cubicBezTo>
                    <a:pt x="2379980" y="190500"/>
                    <a:pt x="1629410" y="501650"/>
                    <a:pt x="1065530" y="1065530"/>
                  </a:cubicBezTo>
                  <a:cubicBezTo>
                    <a:pt x="501650" y="1629410"/>
                    <a:pt x="190500" y="2379980"/>
                    <a:pt x="190500" y="3177540"/>
                  </a:cubicBezTo>
                  <a:cubicBezTo>
                    <a:pt x="190500" y="3975100"/>
                    <a:pt x="501650" y="4725670"/>
                    <a:pt x="1065530" y="5289550"/>
                  </a:cubicBezTo>
                  <a:cubicBezTo>
                    <a:pt x="1629410" y="5853430"/>
                    <a:pt x="2379980" y="6164580"/>
                    <a:pt x="3177540" y="6164580"/>
                  </a:cubicBezTo>
                  <a:cubicBezTo>
                    <a:pt x="3975100" y="6164580"/>
                    <a:pt x="4725670" y="5853430"/>
                    <a:pt x="5289550" y="5289550"/>
                  </a:cubicBezTo>
                  <a:cubicBezTo>
                    <a:pt x="5853430" y="4725670"/>
                    <a:pt x="6164580" y="3975100"/>
                    <a:pt x="6164580" y="3177540"/>
                  </a:cubicBezTo>
                  <a:cubicBezTo>
                    <a:pt x="6164580" y="2379980"/>
                    <a:pt x="5853430" y="1629410"/>
                    <a:pt x="5289550" y="1065530"/>
                  </a:cubicBezTo>
                  <a:cubicBezTo>
                    <a:pt x="4725670" y="501650"/>
                    <a:pt x="3975100" y="190500"/>
                    <a:pt x="3177540" y="190500"/>
                  </a:cubicBezTo>
                  <a:close/>
                </a:path>
              </a:pathLst>
            </a:custGeom>
            <a:solidFill>
              <a:srgbClr val="0F2F61"/>
            </a:solidFill>
          </p:spPr>
        </p:sp>
      </p:grpSp>
      <p:pic>
        <p:nvPicPr>
          <p:cNvPr id="12" name="Picture 19">
            <a:extLst>
              <a:ext uri="{FF2B5EF4-FFF2-40B4-BE49-F238E27FC236}">
                <a16:creationId xmlns:a16="http://schemas.microsoft.com/office/drawing/2014/main" id="{554CD84D-ED3F-405F-9267-A889801CD7F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295717" y="7758189"/>
            <a:ext cx="1694566" cy="1921165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A8078ED5-7BAD-C743-BAD3-625B4B2C8ED2}"/>
              </a:ext>
            </a:extLst>
          </p:cNvPr>
          <p:cNvSpPr txBox="1"/>
          <p:nvPr/>
        </p:nvSpPr>
        <p:spPr>
          <a:xfrm>
            <a:off x="13868400" y="9105900"/>
            <a:ext cx="4038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>
                <a:latin typeface="Cambria" panose="02040503050406030204" pitchFamily="18" charset="0"/>
              </a:rPr>
              <a:t>(*) La percentuale ELET della prov. Aut. di Bolzano comprende tutti e tre i gruppi linguistici</a:t>
            </a:r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82CF2A52-B58B-8B4F-BD4D-67AC3A2D313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98099" y="3484265"/>
            <a:ext cx="9334500" cy="6083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227548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790A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748485" y="8783242"/>
            <a:ext cx="11158516" cy="1313258"/>
            <a:chOff x="0" y="154112"/>
            <a:chExt cx="11285113" cy="1751011"/>
          </a:xfrm>
        </p:grpSpPr>
        <p:sp>
          <p:nvSpPr>
            <p:cNvPr id="3" name="TextBox 3"/>
            <p:cNvSpPr txBox="1"/>
            <p:nvPr/>
          </p:nvSpPr>
          <p:spPr>
            <a:xfrm>
              <a:off x="0" y="154112"/>
              <a:ext cx="11285113" cy="163121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sz="2650" b="0" i="0" u="none" strike="noStrike" kern="1200" cap="none" spc="318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itchFamily="18" charset="0"/>
                  <a:ea typeface="Cambria" pitchFamily="18" charset="0"/>
                  <a:cs typeface="+mn-cs"/>
                </a:rPr>
                <a:t>La difficoltà del </a:t>
              </a:r>
              <a:r>
                <a:rPr kumimoji="0" lang="it-IT" sz="2650" b="0" i="0" u="none" strike="noStrike" kern="1200" cap="none" spc="318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itchFamily="18" charset="0"/>
                  <a:ea typeface="Cambria" pitchFamily="18" charset="0"/>
                  <a:cs typeface="+mn-cs"/>
                </a:rPr>
                <a:t>sistema nel </a:t>
              </a:r>
              <a:r>
                <a:rPr kumimoji="0" lang="it-IT" sz="2650" b="0" i="0" u="none" strike="noStrike" kern="1200" cap="none" spc="318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itchFamily="18" charset="0"/>
                  <a:ea typeface="Cambria" pitchFamily="18" charset="0"/>
                  <a:cs typeface="+mn-cs"/>
                </a:rPr>
                <a:t>garantire a tutti e a ciascuno buoni livelli di competenze di base aumenta per gli studenti che provengono da ambienti meno avvantaggiati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1211428"/>
              <a:ext cx="11285113" cy="69369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ts val="45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000" b="0" i="0" u="none" strike="noStrike" kern="1200" cap="none" spc="30" normalizeH="0" baseline="0" noProof="0" dirty="0">
                  <a:ln>
                    <a:noFill/>
                  </a:ln>
                  <a:solidFill>
                    <a:srgbClr val="0F2F61"/>
                  </a:solidFill>
                  <a:effectLst/>
                  <a:uLnTx/>
                  <a:uFillTx/>
                  <a:latin typeface="Cambria" pitchFamily="18" charset="0"/>
                  <a:ea typeface="Cambria" pitchFamily="18" charset="0"/>
                  <a:cs typeface="+mn-cs"/>
                </a:rPr>
                <a:t>.</a:t>
              </a:r>
            </a:p>
          </p:txBody>
        </p:sp>
      </p:grpSp>
      <p:sp>
        <p:nvSpPr>
          <p:cNvPr id="5" name="AutoShape 5"/>
          <p:cNvSpPr/>
          <p:nvPr/>
        </p:nvSpPr>
        <p:spPr>
          <a:xfrm>
            <a:off x="15030991" y="-38100"/>
            <a:ext cx="3257009" cy="2959924"/>
          </a:xfrm>
          <a:prstGeom prst="rect">
            <a:avLst/>
          </a:prstGeom>
          <a:solidFill>
            <a:srgbClr val="FDFDFD"/>
          </a:solidFill>
        </p:spPr>
      </p:sp>
      <p:grpSp>
        <p:nvGrpSpPr>
          <p:cNvPr id="6" name="Group 6"/>
          <p:cNvGrpSpPr/>
          <p:nvPr/>
        </p:nvGrpSpPr>
        <p:grpSpPr>
          <a:xfrm>
            <a:off x="1072668" y="7371057"/>
            <a:ext cx="1887243" cy="1887243"/>
            <a:chOff x="0" y="0"/>
            <a:chExt cx="6350000" cy="6350000"/>
          </a:xfrm>
        </p:grpSpPr>
        <p:sp>
          <p:nvSpPr>
            <p:cNvPr id="7" name="Freeform 7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FDFDFD"/>
            </a:solidFill>
          </p:spPr>
        </p:sp>
      </p:grpSp>
      <p:grpSp>
        <p:nvGrpSpPr>
          <p:cNvPr id="8" name="Group 8"/>
          <p:cNvGrpSpPr>
            <a:grpSpLocks noChangeAspect="1"/>
          </p:cNvGrpSpPr>
          <p:nvPr/>
        </p:nvGrpSpPr>
        <p:grpSpPr>
          <a:xfrm>
            <a:off x="1965132" y="7182178"/>
            <a:ext cx="1319595" cy="1319595"/>
            <a:chOff x="-2540" y="-2540"/>
            <a:chExt cx="6355080" cy="6355080"/>
          </a:xfrm>
        </p:grpSpPr>
        <p:sp>
          <p:nvSpPr>
            <p:cNvPr id="9" name="Freeform 9"/>
            <p:cNvSpPr/>
            <p:nvPr/>
          </p:nvSpPr>
          <p:spPr>
            <a:xfrm>
              <a:off x="-2540" y="-2540"/>
              <a:ext cx="6355080" cy="6355080"/>
            </a:xfrm>
            <a:custGeom>
              <a:avLst/>
              <a:gdLst/>
              <a:ahLst/>
              <a:cxnLst/>
              <a:rect l="l" t="t" r="r" b="b"/>
              <a:pathLst>
                <a:path w="6355080" h="6355080">
                  <a:moveTo>
                    <a:pt x="3177540" y="6355080"/>
                  </a:moveTo>
                  <a:cubicBezTo>
                    <a:pt x="2329180" y="6355080"/>
                    <a:pt x="1530350" y="6024880"/>
                    <a:pt x="930910" y="5424170"/>
                  </a:cubicBezTo>
                  <a:cubicBezTo>
                    <a:pt x="330200" y="4824730"/>
                    <a:pt x="0" y="4025900"/>
                    <a:pt x="0" y="3177540"/>
                  </a:cubicBezTo>
                  <a:cubicBezTo>
                    <a:pt x="0" y="2329180"/>
                    <a:pt x="330200" y="1530350"/>
                    <a:pt x="930910" y="930910"/>
                  </a:cubicBezTo>
                  <a:cubicBezTo>
                    <a:pt x="1530350" y="330200"/>
                    <a:pt x="2329180" y="0"/>
                    <a:pt x="3177540" y="0"/>
                  </a:cubicBezTo>
                  <a:cubicBezTo>
                    <a:pt x="4025900" y="0"/>
                    <a:pt x="4824730" y="330200"/>
                    <a:pt x="5424170" y="930910"/>
                  </a:cubicBezTo>
                  <a:cubicBezTo>
                    <a:pt x="6024880" y="1531620"/>
                    <a:pt x="6355080" y="2329180"/>
                    <a:pt x="6355080" y="3177540"/>
                  </a:cubicBezTo>
                  <a:cubicBezTo>
                    <a:pt x="6355080" y="4025900"/>
                    <a:pt x="6024880" y="4824730"/>
                    <a:pt x="5424170" y="5424170"/>
                  </a:cubicBezTo>
                  <a:cubicBezTo>
                    <a:pt x="4824730" y="6024880"/>
                    <a:pt x="4025900" y="6355080"/>
                    <a:pt x="3177540" y="6355080"/>
                  </a:cubicBezTo>
                  <a:close/>
                  <a:moveTo>
                    <a:pt x="3177540" y="190500"/>
                  </a:moveTo>
                  <a:cubicBezTo>
                    <a:pt x="2379980" y="190500"/>
                    <a:pt x="1629410" y="501650"/>
                    <a:pt x="1065530" y="1065530"/>
                  </a:cubicBezTo>
                  <a:cubicBezTo>
                    <a:pt x="501650" y="1629410"/>
                    <a:pt x="190500" y="2379980"/>
                    <a:pt x="190500" y="3177540"/>
                  </a:cubicBezTo>
                  <a:cubicBezTo>
                    <a:pt x="190500" y="3975100"/>
                    <a:pt x="501650" y="4725670"/>
                    <a:pt x="1065530" y="5289550"/>
                  </a:cubicBezTo>
                  <a:cubicBezTo>
                    <a:pt x="1629410" y="5853430"/>
                    <a:pt x="2379980" y="6164580"/>
                    <a:pt x="3177540" y="6164580"/>
                  </a:cubicBezTo>
                  <a:cubicBezTo>
                    <a:pt x="3975100" y="6164580"/>
                    <a:pt x="4725670" y="5853430"/>
                    <a:pt x="5289550" y="5289550"/>
                  </a:cubicBezTo>
                  <a:cubicBezTo>
                    <a:pt x="5853430" y="4725670"/>
                    <a:pt x="6164580" y="3975100"/>
                    <a:pt x="6164580" y="3177540"/>
                  </a:cubicBezTo>
                  <a:cubicBezTo>
                    <a:pt x="6164580" y="2379980"/>
                    <a:pt x="5853430" y="1629410"/>
                    <a:pt x="5289550" y="1065530"/>
                  </a:cubicBezTo>
                  <a:cubicBezTo>
                    <a:pt x="4725670" y="501650"/>
                    <a:pt x="3975100" y="190500"/>
                    <a:pt x="3177540" y="190500"/>
                  </a:cubicBezTo>
                  <a:close/>
                </a:path>
              </a:pathLst>
            </a:custGeom>
            <a:solidFill>
              <a:srgbClr val="0F2F61"/>
            </a:solidFill>
          </p:spPr>
        </p:sp>
      </p:grpSp>
      <p:sp>
        <p:nvSpPr>
          <p:cNvPr id="10" name="AutoShape 10"/>
          <p:cNvSpPr/>
          <p:nvPr/>
        </p:nvSpPr>
        <p:spPr>
          <a:xfrm>
            <a:off x="17031566" y="419100"/>
            <a:ext cx="119085" cy="5591822"/>
          </a:xfrm>
          <a:prstGeom prst="rect">
            <a:avLst/>
          </a:prstGeom>
          <a:solidFill>
            <a:srgbClr val="0F2F61"/>
          </a:solidFill>
        </p:spPr>
      </p:sp>
      <p:grpSp>
        <p:nvGrpSpPr>
          <p:cNvPr id="11" name="Group 11"/>
          <p:cNvGrpSpPr/>
          <p:nvPr/>
        </p:nvGrpSpPr>
        <p:grpSpPr>
          <a:xfrm>
            <a:off x="26846" y="431230"/>
            <a:ext cx="8964754" cy="3188270"/>
            <a:chOff x="2834689" y="-142875"/>
            <a:chExt cx="11953006" cy="4251026"/>
          </a:xfrm>
        </p:grpSpPr>
        <p:sp>
          <p:nvSpPr>
            <p:cNvPr id="12" name="TextBox 12"/>
            <p:cNvSpPr txBox="1"/>
            <p:nvPr/>
          </p:nvSpPr>
          <p:spPr>
            <a:xfrm>
              <a:off x="4811614" y="-142875"/>
              <a:ext cx="9605501" cy="343350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ts val="105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7500" b="0" i="0" u="none" strike="noStrike" kern="1200" cap="none" spc="825" normalizeH="0" baseline="0" noProof="0" dirty="0">
                  <a:ln>
                    <a:noFill/>
                  </a:ln>
                  <a:solidFill>
                    <a:srgbClr val="FDFDFD"/>
                  </a:solidFill>
                  <a:effectLst/>
                  <a:uLnTx/>
                  <a:uFillTx/>
                  <a:latin typeface="Cambria" pitchFamily="18" charset="0"/>
                  <a:ea typeface="Cambria" pitchFamily="18" charset="0"/>
                  <a:cs typeface="+mn-cs"/>
                </a:rPr>
                <a:t>CHI RIMANE INDIETRO?</a:t>
              </a:r>
            </a:p>
          </p:txBody>
        </p:sp>
        <p:sp>
          <p:nvSpPr>
            <p:cNvPr id="13" name="AutoShape 13"/>
            <p:cNvSpPr/>
            <p:nvPr/>
          </p:nvSpPr>
          <p:spPr>
            <a:xfrm>
              <a:off x="2834689" y="3940934"/>
              <a:ext cx="11953006" cy="167217"/>
            </a:xfrm>
            <a:prstGeom prst="rect">
              <a:avLst/>
            </a:prstGeom>
            <a:solidFill>
              <a:srgbClr val="0F2F61"/>
            </a:solidFill>
          </p:spPr>
        </p:sp>
      </p:grpSp>
      <p:sp>
        <p:nvSpPr>
          <p:cNvPr id="14" name="AutoShape 14"/>
          <p:cNvSpPr/>
          <p:nvPr/>
        </p:nvSpPr>
        <p:spPr>
          <a:xfrm>
            <a:off x="-27470" y="0"/>
            <a:ext cx="1023248" cy="1190339"/>
          </a:xfrm>
          <a:prstGeom prst="rect">
            <a:avLst/>
          </a:prstGeom>
          <a:solidFill>
            <a:srgbClr val="FDFDFD"/>
          </a:solidFill>
        </p:spPr>
      </p:sp>
      <p:pic>
        <p:nvPicPr>
          <p:cNvPr id="15" name="Picture 19">
            <a:extLst>
              <a:ext uri="{FF2B5EF4-FFF2-40B4-BE49-F238E27FC236}">
                <a16:creationId xmlns:a16="http://schemas.microsoft.com/office/drawing/2014/main" id="{5CADCE8D-3C92-4914-B88E-57B3D843923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5221834" y="495300"/>
            <a:ext cx="1694566" cy="1921165"/>
          </a:xfrm>
          <a:prstGeom prst="rect">
            <a:avLst/>
          </a:prstGeom>
        </p:spPr>
      </p:pic>
      <p:graphicFrame>
        <p:nvGraphicFramePr>
          <p:cNvPr id="17" name="Grafico 16">
            <a:extLst>
              <a:ext uri="{FF2B5EF4-FFF2-40B4-BE49-F238E27FC236}">
                <a16:creationId xmlns:a16="http://schemas.microsoft.com/office/drawing/2014/main" id="{C091C1E6-F4E8-4D48-A2A7-E5B727243ACD}"/>
              </a:ext>
            </a:extLst>
          </p:cNvPr>
          <p:cNvGraphicFramePr>
            <a:graphicFrameLocks noGrp="1"/>
          </p:cNvGraphicFramePr>
          <p:nvPr/>
        </p:nvGraphicFramePr>
        <p:xfrm>
          <a:off x="3962401" y="3693769"/>
          <a:ext cx="8153400" cy="49996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31600581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1DE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-38100"/>
            <a:ext cx="2389221" cy="2233094"/>
          </a:xfrm>
          <a:prstGeom prst="rect">
            <a:avLst/>
          </a:prstGeom>
          <a:solidFill>
            <a:srgbClr val="FDFDFD"/>
          </a:solidFill>
        </p:spPr>
      </p:sp>
      <p:sp>
        <p:nvSpPr>
          <p:cNvPr id="3" name="AutoShape 3"/>
          <p:cNvSpPr/>
          <p:nvPr/>
        </p:nvSpPr>
        <p:spPr>
          <a:xfrm>
            <a:off x="413030" y="1385410"/>
            <a:ext cx="9111970" cy="125413"/>
          </a:xfrm>
          <a:prstGeom prst="rect">
            <a:avLst/>
          </a:prstGeom>
          <a:solidFill>
            <a:srgbClr val="0F2F61"/>
          </a:solidFill>
        </p:spPr>
      </p:sp>
      <p:sp>
        <p:nvSpPr>
          <p:cNvPr id="5" name="AutoShape 5"/>
          <p:cNvSpPr/>
          <p:nvPr/>
        </p:nvSpPr>
        <p:spPr>
          <a:xfrm>
            <a:off x="16722966" y="7246702"/>
            <a:ext cx="1072668" cy="2578979"/>
          </a:xfrm>
          <a:prstGeom prst="rect">
            <a:avLst/>
          </a:prstGeom>
          <a:solidFill>
            <a:srgbClr val="FDFDFD"/>
          </a:solidFill>
        </p:spPr>
      </p:sp>
      <p:sp>
        <p:nvSpPr>
          <p:cNvPr id="6" name="AutoShape 6"/>
          <p:cNvSpPr/>
          <p:nvPr/>
        </p:nvSpPr>
        <p:spPr>
          <a:xfrm>
            <a:off x="17259300" y="2194994"/>
            <a:ext cx="126000" cy="7207638"/>
          </a:xfrm>
          <a:prstGeom prst="rect">
            <a:avLst/>
          </a:prstGeom>
          <a:solidFill>
            <a:srgbClr val="0F2F61"/>
          </a:solidFill>
        </p:spPr>
      </p:sp>
      <p:sp>
        <p:nvSpPr>
          <p:cNvPr id="9" name="TextBox 9"/>
          <p:cNvSpPr txBox="1"/>
          <p:nvPr/>
        </p:nvSpPr>
        <p:spPr>
          <a:xfrm>
            <a:off x="8824443" y="682704"/>
            <a:ext cx="8434857" cy="11079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3600" b="0" i="0" u="none" strike="noStrike" kern="1200" cap="none" spc="65" normalizeH="0" baseline="0" dirty="0">
                <a:ln>
                  <a:noFill/>
                </a:ln>
                <a:solidFill>
                  <a:srgbClr val="0F2F61"/>
                </a:solidFill>
                <a:effectLst/>
                <a:uLnTx/>
                <a:uFillTx/>
                <a:latin typeface="Cambria" pitchFamily="18" charset="0"/>
                <a:ea typeface="Cambria" pitchFamily="18" charset="0"/>
                <a:cs typeface="+mn-cs"/>
              </a:rPr>
              <a:t>La differenza </a:t>
            </a:r>
            <a:r>
              <a:rPr kumimoji="0" lang="it-IT" sz="3600" b="1" i="1" strike="noStrike" kern="1200" cap="none" spc="65" normalizeH="0" baseline="0" dirty="0">
                <a:ln>
                  <a:noFill/>
                </a:ln>
                <a:solidFill>
                  <a:srgbClr val="0F2F61"/>
                </a:solidFill>
                <a:effectLst/>
                <a:uLnTx/>
                <a:uFillTx/>
                <a:latin typeface="Cambria" pitchFamily="18" charset="0"/>
                <a:ea typeface="Cambria" pitchFamily="18" charset="0"/>
                <a:cs typeface="+mn-cs"/>
              </a:rPr>
              <a:t>tra</a:t>
            </a:r>
            <a:r>
              <a:rPr kumimoji="0" lang="it-IT" sz="3600" b="0" i="0" u="none" strike="noStrike" kern="1200" cap="none" spc="65" normalizeH="0" baseline="0" dirty="0">
                <a:ln>
                  <a:noFill/>
                </a:ln>
                <a:solidFill>
                  <a:srgbClr val="0F2F61"/>
                </a:solidFill>
                <a:effectLst/>
                <a:uLnTx/>
                <a:uFillTx/>
                <a:latin typeface="Cambria" pitchFamily="18" charset="0"/>
                <a:ea typeface="Cambria" pitchFamily="18" charset="0"/>
                <a:cs typeface="+mn-cs"/>
              </a:rPr>
              <a:t> </a:t>
            </a:r>
            <a:r>
              <a:rPr kumimoji="0" lang="it-IT" sz="3600" b="1" i="1" u="none" strike="noStrike" kern="1200" cap="none" spc="65" normalizeH="0" baseline="0" dirty="0">
                <a:ln>
                  <a:noFill/>
                </a:ln>
                <a:solidFill>
                  <a:srgbClr val="0F2F61"/>
                </a:solidFill>
                <a:effectLst/>
                <a:uLnTx/>
                <a:uFillTx/>
                <a:latin typeface="Cambria" pitchFamily="18" charset="0"/>
                <a:ea typeface="Cambria" pitchFamily="18" charset="0"/>
                <a:cs typeface="+mn-cs"/>
              </a:rPr>
              <a:t>scuole</a:t>
            </a:r>
            <a:r>
              <a:rPr kumimoji="0" lang="it-IT" sz="3600" b="0" i="0" u="none" strike="noStrike" kern="1200" cap="none" spc="65" normalizeH="0" baseline="0" dirty="0">
                <a:ln>
                  <a:noFill/>
                </a:ln>
                <a:solidFill>
                  <a:srgbClr val="0F2F61"/>
                </a:solidFill>
                <a:effectLst/>
                <a:uLnTx/>
                <a:uFillTx/>
                <a:latin typeface="Cambria" pitchFamily="18" charset="0"/>
                <a:ea typeface="Cambria" pitchFamily="18" charset="0"/>
                <a:cs typeface="+mn-cs"/>
              </a:rPr>
              <a:t> si attenua nella scuola secondaria di primo grado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7065735" y="6570120"/>
            <a:ext cx="3508675" cy="2560743"/>
            <a:chOff x="0" y="-66675"/>
            <a:chExt cx="4678233" cy="3414326"/>
          </a:xfrm>
        </p:grpSpPr>
        <p:sp>
          <p:nvSpPr>
            <p:cNvPr id="11" name="TextBox 11"/>
            <p:cNvSpPr txBox="1"/>
            <p:nvPr/>
          </p:nvSpPr>
          <p:spPr>
            <a:xfrm>
              <a:off x="0" y="-66675"/>
              <a:ext cx="4678233" cy="73900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ts val="462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300" b="0" i="0" u="none" strike="noStrike" kern="1200" cap="none" spc="495" normalizeH="0" baseline="0" noProof="0" dirty="0">
                  <a:ln>
                    <a:noFill/>
                  </a:ln>
                  <a:solidFill>
                    <a:srgbClr val="0F2F61"/>
                  </a:solidFill>
                  <a:effectLst/>
                  <a:uLnTx/>
                  <a:uFillTx/>
                  <a:latin typeface="Cambria" pitchFamily="18" charset="0"/>
                  <a:ea typeface="Cambria" pitchFamily="18" charset="0"/>
                  <a:cs typeface="+mn-cs"/>
                </a:rPr>
                <a:t>MATEMATICA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1079166"/>
              <a:ext cx="4678233" cy="226848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ts val="3412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sz="2275" b="0" i="0" u="none" strike="noStrike" kern="1200" cap="none" spc="22" normalizeH="0" baseline="0" dirty="0">
                  <a:ln>
                    <a:noFill/>
                  </a:ln>
                  <a:solidFill>
                    <a:srgbClr val="04383F"/>
                  </a:solidFill>
                  <a:effectLst/>
                  <a:uLnTx/>
                  <a:uFillTx/>
                  <a:latin typeface="Cambria" pitchFamily="18" charset="0"/>
                  <a:ea typeface="Cambria" pitchFamily="18" charset="0"/>
                  <a:cs typeface="+mn-cs"/>
                </a:rPr>
                <a:t>La differenza tra scuole è particolarmente elevata al termine della V primaria, specie nell’area Sud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447800" y="6570120"/>
            <a:ext cx="3508675" cy="3432841"/>
            <a:chOff x="0" y="-66675"/>
            <a:chExt cx="4678233" cy="4577125"/>
          </a:xfrm>
        </p:grpSpPr>
        <p:sp>
          <p:nvSpPr>
            <p:cNvPr id="14" name="TextBox 14"/>
            <p:cNvSpPr txBox="1"/>
            <p:nvPr/>
          </p:nvSpPr>
          <p:spPr>
            <a:xfrm>
              <a:off x="0" y="-66675"/>
              <a:ext cx="4678233" cy="73900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ts val="462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300" b="0" i="0" u="none" strike="noStrike" kern="1200" cap="none" spc="495" normalizeH="0" baseline="0" noProof="0" dirty="0">
                  <a:ln>
                    <a:noFill/>
                  </a:ln>
                  <a:solidFill>
                    <a:srgbClr val="04383F"/>
                  </a:solidFill>
                  <a:effectLst/>
                  <a:uLnTx/>
                  <a:uFillTx/>
                  <a:latin typeface="Cambria" pitchFamily="18" charset="0"/>
                  <a:ea typeface="Cambria" pitchFamily="18" charset="0"/>
                  <a:cs typeface="+mn-cs"/>
                </a:rPr>
                <a:t>ITALIANO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1079166"/>
              <a:ext cx="4678233" cy="343128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ts val="3412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it-IT" sz="2275" spc="22" dirty="0">
                  <a:solidFill>
                    <a:srgbClr val="0F2F61"/>
                  </a:solidFill>
                  <a:latin typeface="Cambria" pitchFamily="18" charset="0"/>
                  <a:ea typeface="Cambria" pitchFamily="18" charset="0"/>
                </a:rPr>
                <a:t>Con la sola eccezione del Nord Ovest la differenza tra scuole è minore al termine del ciclo secondario di I grado rispetto a quello primario</a:t>
              </a:r>
              <a:endParaRPr kumimoji="0" lang="it-IT" sz="2275" b="0" i="0" u="none" strike="noStrike" kern="1200" cap="none" spc="22" normalizeH="0" baseline="0" dirty="0">
                <a:ln>
                  <a:noFill/>
                </a:ln>
                <a:solidFill>
                  <a:srgbClr val="0F2F61"/>
                </a:solidFill>
                <a:effectLst/>
                <a:uLnTx/>
                <a:uFillTx/>
                <a:latin typeface="Cambria" pitchFamily="18" charset="0"/>
                <a:ea typeface="Cambria" pitchFamily="18" charset="0"/>
                <a:cs typeface="+mn-cs"/>
              </a:endParaRP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11750990" y="6570120"/>
            <a:ext cx="3508675" cy="2996760"/>
            <a:chOff x="0" y="-66675"/>
            <a:chExt cx="4678233" cy="3995683"/>
          </a:xfrm>
        </p:grpSpPr>
        <p:sp>
          <p:nvSpPr>
            <p:cNvPr id="17" name="TextBox 17"/>
            <p:cNvSpPr txBox="1"/>
            <p:nvPr/>
          </p:nvSpPr>
          <p:spPr>
            <a:xfrm>
              <a:off x="0" y="-66675"/>
              <a:ext cx="4678233" cy="73900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ts val="462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300" b="0" i="0" u="none" strike="noStrike" kern="1200" cap="none" spc="495" normalizeH="0" baseline="0" noProof="0" dirty="0">
                  <a:ln>
                    <a:noFill/>
                  </a:ln>
                  <a:solidFill>
                    <a:srgbClr val="0F2F61"/>
                  </a:solidFill>
                  <a:effectLst/>
                  <a:uLnTx/>
                  <a:uFillTx/>
                  <a:latin typeface="Cambria" pitchFamily="18" charset="0"/>
                  <a:ea typeface="Cambria" pitchFamily="18" charset="0"/>
                  <a:cs typeface="+mn-cs"/>
                </a:rPr>
                <a:t>INGLESE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0" y="1079166"/>
              <a:ext cx="4678233" cy="28498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ts val="3412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sz="2275" b="0" i="0" u="none" strike="noStrike" kern="1200" cap="none" spc="22" normalizeH="0" baseline="0" dirty="0">
                  <a:ln>
                    <a:noFill/>
                  </a:ln>
                  <a:solidFill>
                    <a:srgbClr val="04383F"/>
                  </a:solidFill>
                  <a:effectLst/>
                  <a:uLnTx/>
                  <a:uFillTx/>
                  <a:latin typeface="Cambria" pitchFamily="18" charset="0"/>
                  <a:ea typeface="Cambria" pitchFamily="18" charset="0"/>
                  <a:cs typeface="+mn-cs"/>
                </a:rPr>
                <a:t>La maggiore differenza tra scuole la si riscontra negli esiti di Inglese-</a:t>
              </a:r>
              <a:r>
                <a:rPr kumimoji="0" lang="it-IT" sz="2275" b="0" i="1" u="none" strike="noStrike" kern="1200" cap="none" spc="22" normalizeH="0" baseline="0" dirty="0" err="1">
                  <a:ln>
                    <a:noFill/>
                  </a:ln>
                  <a:solidFill>
                    <a:srgbClr val="04383F"/>
                  </a:solidFill>
                  <a:effectLst/>
                  <a:uLnTx/>
                  <a:uFillTx/>
                  <a:latin typeface="Cambria" pitchFamily="18" charset="0"/>
                  <a:ea typeface="Cambria" pitchFamily="18" charset="0"/>
                  <a:cs typeface="+mn-cs"/>
                </a:rPr>
                <a:t>listening</a:t>
              </a:r>
              <a:r>
                <a:rPr kumimoji="0" lang="it-IT" sz="2275" b="0" i="0" u="none" strike="noStrike" kern="1200" cap="none" spc="22" normalizeH="0" baseline="0" dirty="0">
                  <a:ln>
                    <a:noFill/>
                  </a:ln>
                  <a:solidFill>
                    <a:srgbClr val="04383F"/>
                  </a:solidFill>
                  <a:effectLst/>
                  <a:uLnTx/>
                  <a:uFillTx/>
                  <a:latin typeface="Cambria" pitchFamily="18" charset="0"/>
                  <a:ea typeface="Cambria" pitchFamily="18" charset="0"/>
                  <a:cs typeface="+mn-cs"/>
                </a:rPr>
                <a:t>, in particolare al termine del ciclo primario</a:t>
              </a:r>
            </a:p>
          </p:txBody>
        </p:sp>
      </p:grpSp>
      <p:pic>
        <p:nvPicPr>
          <p:cNvPr id="19" name="Picture 19">
            <a:extLst>
              <a:ext uri="{FF2B5EF4-FFF2-40B4-BE49-F238E27FC236}">
                <a16:creationId xmlns:a16="http://schemas.microsoft.com/office/drawing/2014/main" id="{E92D0968-0884-497B-A7CD-3BCF82BBF2D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393142" y="267341"/>
            <a:ext cx="1694566" cy="1921165"/>
          </a:xfrm>
          <a:prstGeom prst="rect">
            <a:avLst/>
          </a:prstGeom>
        </p:spPr>
      </p:pic>
      <p:pic>
        <p:nvPicPr>
          <p:cNvPr id="22" name="Immagine 21">
            <a:extLst>
              <a:ext uri="{FF2B5EF4-FFF2-40B4-BE49-F238E27FC236}">
                <a16:creationId xmlns:a16="http://schemas.microsoft.com/office/drawing/2014/main" id="{A0BCBCD0-E6AD-9F4F-BB35-3ACA09EEA55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8501" y="2987871"/>
            <a:ext cx="4948224" cy="3231493"/>
          </a:xfrm>
          <a:prstGeom prst="rect">
            <a:avLst/>
          </a:prstGeom>
        </p:spPr>
      </p:pic>
      <p:pic>
        <p:nvPicPr>
          <p:cNvPr id="23" name="Immagine 22">
            <a:extLst>
              <a:ext uri="{FF2B5EF4-FFF2-40B4-BE49-F238E27FC236}">
                <a16:creationId xmlns:a16="http://schemas.microsoft.com/office/drawing/2014/main" id="{9DAB0CEF-49EE-B844-BD57-4D43620644D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326608" y="2987871"/>
            <a:ext cx="5522358" cy="3231493"/>
          </a:xfrm>
          <a:prstGeom prst="rect">
            <a:avLst/>
          </a:prstGeom>
        </p:spPr>
      </p:pic>
      <p:pic>
        <p:nvPicPr>
          <p:cNvPr id="24" name="Immagine 23">
            <a:extLst>
              <a:ext uri="{FF2B5EF4-FFF2-40B4-BE49-F238E27FC236}">
                <a16:creationId xmlns:a16="http://schemas.microsoft.com/office/drawing/2014/main" id="{B88082E0-0CDA-8D4D-8347-774B728950F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02554" y="2987870"/>
            <a:ext cx="4948225" cy="3231494"/>
          </a:xfrm>
          <a:prstGeom prst="rect">
            <a:avLst/>
          </a:prstGeom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1DE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-38100"/>
            <a:ext cx="2389221" cy="2233094"/>
          </a:xfrm>
          <a:prstGeom prst="rect">
            <a:avLst/>
          </a:prstGeom>
          <a:solidFill>
            <a:srgbClr val="FDFDFD"/>
          </a:solidFill>
        </p:spPr>
      </p:sp>
      <p:sp>
        <p:nvSpPr>
          <p:cNvPr id="3" name="AutoShape 3"/>
          <p:cNvSpPr/>
          <p:nvPr/>
        </p:nvSpPr>
        <p:spPr>
          <a:xfrm>
            <a:off x="413030" y="1385410"/>
            <a:ext cx="9111970" cy="125413"/>
          </a:xfrm>
          <a:prstGeom prst="rect">
            <a:avLst/>
          </a:prstGeom>
          <a:solidFill>
            <a:srgbClr val="0F2F61"/>
          </a:solidFill>
        </p:spPr>
      </p:sp>
      <p:sp>
        <p:nvSpPr>
          <p:cNvPr id="5" name="AutoShape 5"/>
          <p:cNvSpPr/>
          <p:nvPr/>
        </p:nvSpPr>
        <p:spPr>
          <a:xfrm>
            <a:off x="16722966" y="7246702"/>
            <a:ext cx="1072668" cy="2578979"/>
          </a:xfrm>
          <a:prstGeom prst="rect">
            <a:avLst/>
          </a:prstGeom>
          <a:solidFill>
            <a:srgbClr val="FDFDFD"/>
          </a:solidFill>
        </p:spPr>
      </p:sp>
      <p:sp>
        <p:nvSpPr>
          <p:cNvPr id="6" name="AutoShape 6"/>
          <p:cNvSpPr/>
          <p:nvPr/>
        </p:nvSpPr>
        <p:spPr>
          <a:xfrm>
            <a:off x="17259300" y="2194994"/>
            <a:ext cx="126000" cy="7207638"/>
          </a:xfrm>
          <a:prstGeom prst="rect">
            <a:avLst/>
          </a:prstGeom>
          <a:solidFill>
            <a:srgbClr val="0F2F61"/>
          </a:solidFill>
        </p:spPr>
      </p:sp>
      <p:sp>
        <p:nvSpPr>
          <p:cNvPr id="9" name="TextBox 9"/>
          <p:cNvSpPr txBox="1"/>
          <p:nvPr/>
        </p:nvSpPr>
        <p:spPr>
          <a:xfrm>
            <a:off x="8824443" y="682704"/>
            <a:ext cx="8434857" cy="11079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3600" b="0" i="0" u="none" strike="noStrike" kern="1200" cap="none" spc="65" normalizeH="0" baseline="0" dirty="0">
                <a:ln>
                  <a:noFill/>
                </a:ln>
                <a:solidFill>
                  <a:srgbClr val="0F2F61"/>
                </a:solidFill>
                <a:effectLst/>
                <a:uLnTx/>
                <a:uFillTx/>
                <a:latin typeface="Cambria" pitchFamily="18" charset="0"/>
                <a:ea typeface="Cambria" pitchFamily="18" charset="0"/>
                <a:cs typeface="+mn-cs"/>
              </a:rPr>
              <a:t>La differenza </a:t>
            </a:r>
            <a:r>
              <a:rPr kumimoji="0" lang="it-IT" sz="3600" b="1" i="1" strike="noStrike" kern="1200" cap="none" spc="65" normalizeH="0" baseline="0" dirty="0">
                <a:ln>
                  <a:noFill/>
                </a:ln>
                <a:solidFill>
                  <a:srgbClr val="0F2F61"/>
                </a:solidFill>
                <a:effectLst/>
                <a:uLnTx/>
                <a:uFillTx/>
                <a:latin typeface="Cambria" pitchFamily="18" charset="0"/>
                <a:ea typeface="Cambria" pitchFamily="18" charset="0"/>
                <a:cs typeface="+mn-cs"/>
              </a:rPr>
              <a:t>tra</a:t>
            </a:r>
            <a:r>
              <a:rPr kumimoji="0" lang="it-IT" sz="3600" b="0" i="0" u="none" strike="noStrike" kern="1200" cap="none" spc="65" normalizeH="0" baseline="0" dirty="0">
                <a:ln>
                  <a:noFill/>
                </a:ln>
                <a:solidFill>
                  <a:srgbClr val="0F2F61"/>
                </a:solidFill>
                <a:effectLst/>
                <a:uLnTx/>
                <a:uFillTx/>
                <a:latin typeface="Cambria" pitchFamily="18" charset="0"/>
                <a:ea typeface="Cambria" pitchFamily="18" charset="0"/>
                <a:cs typeface="+mn-cs"/>
              </a:rPr>
              <a:t> </a:t>
            </a:r>
            <a:r>
              <a:rPr kumimoji="0" lang="it-IT" sz="3600" b="1" i="1" u="none" strike="noStrike" kern="1200" cap="none" spc="65" normalizeH="0" baseline="0" dirty="0">
                <a:ln>
                  <a:noFill/>
                </a:ln>
                <a:solidFill>
                  <a:srgbClr val="0F2F61"/>
                </a:solidFill>
                <a:effectLst/>
                <a:uLnTx/>
                <a:uFillTx/>
                <a:latin typeface="Cambria" pitchFamily="18" charset="0"/>
                <a:ea typeface="Cambria" pitchFamily="18" charset="0"/>
                <a:cs typeface="+mn-cs"/>
              </a:rPr>
              <a:t>classi</a:t>
            </a:r>
            <a:r>
              <a:rPr kumimoji="0" lang="it-IT" sz="3600" b="0" i="0" u="none" strike="noStrike" kern="1200" cap="none" spc="65" normalizeH="0" baseline="0" dirty="0">
                <a:ln>
                  <a:noFill/>
                </a:ln>
                <a:solidFill>
                  <a:srgbClr val="0F2F61"/>
                </a:solidFill>
                <a:effectLst/>
                <a:uLnTx/>
                <a:uFillTx/>
                <a:latin typeface="Cambria" pitchFamily="18" charset="0"/>
                <a:ea typeface="Cambria" pitchFamily="18" charset="0"/>
                <a:cs typeface="+mn-cs"/>
              </a:rPr>
              <a:t> assume rilevanza molto diversa all’Interno del Paese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7065735" y="9085049"/>
            <a:ext cx="3508675" cy="5542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462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300" b="0" i="0" u="none" strike="noStrike" kern="1200" cap="none" spc="495" normalizeH="0" baseline="0" noProof="0" dirty="0">
                <a:ln>
                  <a:noFill/>
                </a:ln>
                <a:solidFill>
                  <a:srgbClr val="0F2F61"/>
                </a:solidFill>
                <a:effectLst/>
                <a:uLnTx/>
                <a:uFillTx/>
                <a:latin typeface="Cambria" pitchFamily="18" charset="0"/>
                <a:ea typeface="Cambria" pitchFamily="18" charset="0"/>
                <a:cs typeface="+mn-cs"/>
              </a:rPr>
              <a:t>MATEMATICA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447800" y="9008849"/>
            <a:ext cx="3508675" cy="5542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462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300" b="0" i="0" u="none" strike="noStrike" kern="1200" cap="none" spc="495" normalizeH="0" baseline="0" noProof="0" dirty="0">
                <a:ln>
                  <a:noFill/>
                </a:ln>
                <a:solidFill>
                  <a:srgbClr val="04383F"/>
                </a:solidFill>
                <a:effectLst/>
                <a:uLnTx/>
                <a:uFillTx/>
                <a:latin typeface="Cambria" pitchFamily="18" charset="0"/>
                <a:ea typeface="Cambria" pitchFamily="18" charset="0"/>
                <a:cs typeface="+mn-cs"/>
              </a:rPr>
              <a:t>ITALIANO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1807525" y="9085049"/>
            <a:ext cx="3508675" cy="5542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462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300" b="0" i="0" u="none" strike="noStrike" kern="1200" cap="none" spc="495" normalizeH="0" baseline="0" noProof="0" dirty="0">
                <a:ln>
                  <a:noFill/>
                </a:ln>
                <a:solidFill>
                  <a:srgbClr val="0F2F61"/>
                </a:solidFill>
                <a:effectLst/>
                <a:uLnTx/>
                <a:uFillTx/>
                <a:latin typeface="Cambria" pitchFamily="18" charset="0"/>
                <a:ea typeface="Cambria" pitchFamily="18" charset="0"/>
                <a:cs typeface="+mn-cs"/>
              </a:rPr>
              <a:t>INGLESE</a:t>
            </a:r>
          </a:p>
        </p:txBody>
      </p:sp>
      <p:pic>
        <p:nvPicPr>
          <p:cNvPr id="19" name="Picture 19">
            <a:extLst>
              <a:ext uri="{FF2B5EF4-FFF2-40B4-BE49-F238E27FC236}">
                <a16:creationId xmlns:a16="http://schemas.microsoft.com/office/drawing/2014/main" id="{E92D0968-0884-497B-A7CD-3BCF82BBF2D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393142" y="267341"/>
            <a:ext cx="1694566" cy="1921165"/>
          </a:xfrm>
          <a:prstGeom prst="rect">
            <a:avLst/>
          </a:prstGeom>
        </p:spPr>
      </p:pic>
      <p:pic>
        <p:nvPicPr>
          <p:cNvPr id="4" name="Immagine 3">
            <a:extLst>
              <a:ext uri="{FF2B5EF4-FFF2-40B4-BE49-F238E27FC236}">
                <a16:creationId xmlns:a16="http://schemas.microsoft.com/office/drawing/2014/main" id="{085949B8-73EF-4148-BB51-43C9100E489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63358" y="5154295"/>
            <a:ext cx="5427775" cy="3747295"/>
          </a:xfrm>
          <a:prstGeom prst="rect">
            <a:avLst/>
          </a:prstGeom>
        </p:spPr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id="{E2F1E211-9847-DD4F-9109-D1ED3F0412D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9799" y="5154294"/>
            <a:ext cx="5195859" cy="3747296"/>
          </a:xfrm>
          <a:prstGeom prst="rect">
            <a:avLst/>
          </a:prstGeom>
        </p:spPr>
      </p:pic>
      <p:pic>
        <p:nvPicPr>
          <p:cNvPr id="8" name="Immagine 7">
            <a:extLst>
              <a:ext uri="{FF2B5EF4-FFF2-40B4-BE49-F238E27FC236}">
                <a16:creationId xmlns:a16="http://schemas.microsoft.com/office/drawing/2014/main" id="{8D257907-9C42-2C43-AD50-7005A5A43CD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03703" y="5159443"/>
            <a:ext cx="5553775" cy="3747296"/>
          </a:xfrm>
          <a:prstGeom prst="rect">
            <a:avLst/>
          </a:prstGeom>
        </p:spPr>
      </p:pic>
      <p:sp>
        <p:nvSpPr>
          <p:cNvPr id="20" name="CasellaDiTesto 19">
            <a:extLst>
              <a:ext uri="{FF2B5EF4-FFF2-40B4-BE49-F238E27FC236}">
                <a16:creationId xmlns:a16="http://schemas.microsoft.com/office/drawing/2014/main" id="{E0272D83-97EB-974B-80C3-DA6253F63E31}"/>
              </a:ext>
            </a:extLst>
          </p:cNvPr>
          <p:cNvSpPr txBox="1"/>
          <p:nvPr/>
        </p:nvSpPr>
        <p:spPr>
          <a:xfrm>
            <a:off x="1504872" y="2628900"/>
            <a:ext cx="1509209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600" spc="65" dirty="0">
                <a:solidFill>
                  <a:srgbClr val="0F2F61"/>
                </a:solidFill>
                <a:latin typeface="Cambria" pitchFamily="18" charset="0"/>
              </a:rPr>
              <a:t>Al termine della scuola secondaria di primo grado i maggiori problemi di equità si spostano </a:t>
            </a:r>
            <a:r>
              <a:rPr lang="it-IT" sz="3600" b="1" i="1" spc="65" dirty="0">
                <a:solidFill>
                  <a:srgbClr val="0F2F61"/>
                </a:solidFill>
                <a:latin typeface="Cambria" pitchFamily="18" charset="0"/>
              </a:rPr>
              <a:t>dal livello scuola al livello classe</a:t>
            </a:r>
            <a:r>
              <a:rPr lang="it-IT" sz="3600" spc="65" dirty="0">
                <a:solidFill>
                  <a:srgbClr val="0F2F61"/>
                </a:solidFill>
                <a:latin typeface="Cambria" pitchFamily="18" charset="0"/>
              </a:rPr>
              <a:t>, principalmente nel Mezzogiorno e soprattutto per Italiano e Matematica</a:t>
            </a:r>
          </a:p>
        </p:txBody>
      </p:sp>
    </p:spTree>
    <p:extLst>
      <p:ext uri="{BB962C8B-B14F-4D97-AF65-F5344CB8AC3E}">
        <p14:creationId xmlns:p14="http://schemas.microsoft.com/office/powerpoint/2010/main" val="100153562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>
            <a:alphaModFix amt="50000"/>
          </a:blip>
          <a:srcRect l="35277" r="38005"/>
          <a:stretch>
            <a:fillRect/>
          </a:stretch>
        </p:blipFill>
        <p:spPr>
          <a:xfrm>
            <a:off x="44942" y="0"/>
            <a:ext cx="3971850" cy="103251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799184" y="8301763"/>
            <a:ext cx="2492568" cy="1985237"/>
          </a:xfrm>
          <a:prstGeom prst="rect">
            <a:avLst/>
          </a:prstGeom>
          <a:solidFill>
            <a:srgbClr val="0F2F61"/>
          </a:solidFill>
        </p:spPr>
      </p:sp>
      <p:sp>
        <p:nvSpPr>
          <p:cNvPr id="4" name="AutoShape 4"/>
          <p:cNvSpPr/>
          <p:nvPr/>
        </p:nvSpPr>
        <p:spPr>
          <a:xfrm>
            <a:off x="1807779" y="2650858"/>
            <a:ext cx="126000" cy="6784023"/>
          </a:xfrm>
          <a:prstGeom prst="rect">
            <a:avLst/>
          </a:prstGeom>
          <a:solidFill>
            <a:srgbClr val="0F2F61"/>
          </a:solidFill>
        </p:spPr>
      </p:sp>
      <p:grpSp>
        <p:nvGrpSpPr>
          <p:cNvPr id="5" name="Group 5"/>
          <p:cNvGrpSpPr/>
          <p:nvPr/>
        </p:nvGrpSpPr>
        <p:grpSpPr>
          <a:xfrm rot="5400000">
            <a:off x="1329066" y="1202618"/>
            <a:ext cx="1194200" cy="1194200"/>
            <a:chOff x="0" y="0"/>
            <a:chExt cx="6350000" cy="6350000"/>
          </a:xfrm>
        </p:grpSpPr>
        <p:sp>
          <p:nvSpPr>
            <p:cNvPr id="6" name="Freeform 6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0F2F61"/>
            </a:solidFill>
          </p:spPr>
        </p:sp>
      </p:grpSp>
      <p:grpSp>
        <p:nvGrpSpPr>
          <p:cNvPr id="7" name="Group 7"/>
          <p:cNvGrpSpPr>
            <a:grpSpLocks noChangeAspect="1"/>
          </p:cNvGrpSpPr>
          <p:nvPr/>
        </p:nvGrpSpPr>
        <p:grpSpPr>
          <a:xfrm rot="5400000">
            <a:off x="1807778" y="1767347"/>
            <a:ext cx="835006" cy="835006"/>
            <a:chOff x="-2540" y="-2540"/>
            <a:chExt cx="6355080" cy="6355080"/>
          </a:xfrm>
        </p:grpSpPr>
        <p:sp>
          <p:nvSpPr>
            <p:cNvPr id="8" name="Freeform 8"/>
            <p:cNvSpPr/>
            <p:nvPr/>
          </p:nvSpPr>
          <p:spPr>
            <a:xfrm>
              <a:off x="-2540" y="-2540"/>
              <a:ext cx="6355080" cy="6355080"/>
            </a:xfrm>
            <a:custGeom>
              <a:avLst/>
              <a:gdLst/>
              <a:ahLst/>
              <a:cxnLst/>
              <a:rect l="l" t="t" r="r" b="b"/>
              <a:pathLst>
                <a:path w="6355080" h="6355080">
                  <a:moveTo>
                    <a:pt x="3177540" y="6355080"/>
                  </a:moveTo>
                  <a:cubicBezTo>
                    <a:pt x="2329180" y="6355080"/>
                    <a:pt x="1530350" y="6024880"/>
                    <a:pt x="930910" y="5424170"/>
                  </a:cubicBezTo>
                  <a:cubicBezTo>
                    <a:pt x="330200" y="4824730"/>
                    <a:pt x="0" y="4025900"/>
                    <a:pt x="0" y="3177540"/>
                  </a:cubicBezTo>
                  <a:cubicBezTo>
                    <a:pt x="0" y="2329180"/>
                    <a:pt x="330200" y="1530350"/>
                    <a:pt x="930910" y="930910"/>
                  </a:cubicBezTo>
                  <a:cubicBezTo>
                    <a:pt x="1530350" y="330200"/>
                    <a:pt x="2329180" y="0"/>
                    <a:pt x="3177540" y="0"/>
                  </a:cubicBezTo>
                  <a:cubicBezTo>
                    <a:pt x="4025900" y="0"/>
                    <a:pt x="4824730" y="330200"/>
                    <a:pt x="5424170" y="930910"/>
                  </a:cubicBezTo>
                  <a:cubicBezTo>
                    <a:pt x="6024880" y="1531620"/>
                    <a:pt x="6355080" y="2329180"/>
                    <a:pt x="6355080" y="3177540"/>
                  </a:cubicBezTo>
                  <a:cubicBezTo>
                    <a:pt x="6355080" y="4025900"/>
                    <a:pt x="6024880" y="4824730"/>
                    <a:pt x="5424170" y="5424170"/>
                  </a:cubicBezTo>
                  <a:cubicBezTo>
                    <a:pt x="4824730" y="6024880"/>
                    <a:pt x="4025900" y="6355080"/>
                    <a:pt x="3177540" y="6355080"/>
                  </a:cubicBezTo>
                  <a:close/>
                  <a:moveTo>
                    <a:pt x="3177540" y="190500"/>
                  </a:moveTo>
                  <a:cubicBezTo>
                    <a:pt x="2379980" y="190500"/>
                    <a:pt x="1629410" y="501650"/>
                    <a:pt x="1065530" y="1065530"/>
                  </a:cubicBezTo>
                  <a:cubicBezTo>
                    <a:pt x="501650" y="1629410"/>
                    <a:pt x="190500" y="2379980"/>
                    <a:pt x="190500" y="3177540"/>
                  </a:cubicBezTo>
                  <a:cubicBezTo>
                    <a:pt x="190500" y="3975100"/>
                    <a:pt x="501650" y="4725670"/>
                    <a:pt x="1065530" y="5289550"/>
                  </a:cubicBezTo>
                  <a:cubicBezTo>
                    <a:pt x="1629410" y="5853430"/>
                    <a:pt x="2379980" y="6164580"/>
                    <a:pt x="3177540" y="6164580"/>
                  </a:cubicBezTo>
                  <a:cubicBezTo>
                    <a:pt x="3975100" y="6164580"/>
                    <a:pt x="4725670" y="5853430"/>
                    <a:pt x="5289550" y="5289550"/>
                  </a:cubicBezTo>
                  <a:cubicBezTo>
                    <a:pt x="5853430" y="4725670"/>
                    <a:pt x="6164580" y="3975100"/>
                    <a:pt x="6164580" y="3177540"/>
                  </a:cubicBezTo>
                  <a:cubicBezTo>
                    <a:pt x="6164580" y="2379980"/>
                    <a:pt x="5853430" y="1629410"/>
                    <a:pt x="5289550" y="1065530"/>
                  </a:cubicBezTo>
                  <a:cubicBezTo>
                    <a:pt x="4725670" y="501650"/>
                    <a:pt x="3975100" y="190500"/>
                    <a:pt x="3177540" y="190500"/>
                  </a:cubicBezTo>
                  <a:close/>
                </a:path>
              </a:pathLst>
            </a:custGeom>
            <a:solidFill>
              <a:srgbClr val="165995"/>
            </a:solidFill>
          </p:spPr>
        </p:sp>
      </p:grpSp>
      <p:grpSp>
        <p:nvGrpSpPr>
          <p:cNvPr id="9" name="Group 9"/>
          <p:cNvGrpSpPr/>
          <p:nvPr/>
        </p:nvGrpSpPr>
        <p:grpSpPr>
          <a:xfrm>
            <a:off x="4665351" y="928687"/>
            <a:ext cx="12860650" cy="1847585"/>
            <a:chOff x="0" y="-133351"/>
            <a:chExt cx="16791932" cy="2463446"/>
          </a:xfrm>
        </p:grpSpPr>
        <p:sp>
          <p:nvSpPr>
            <p:cNvPr id="10" name="TextBox 10"/>
            <p:cNvSpPr txBox="1"/>
            <p:nvPr/>
          </p:nvSpPr>
          <p:spPr>
            <a:xfrm>
              <a:off x="0" y="-133351"/>
              <a:ext cx="16791932" cy="157744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ts val="1029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6600" b="0" i="0" u="none" strike="noStrike" kern="1200" cap="none" spc="808" normalizeH="0" baseline="0" noProof="0" dirty="0">
                  <a:ln>
                    <a:noFill/>
                  </a:ln>
                  <a:solidFill>
                    <a:srgbClr val="0F2F61"/>
                  </a:solidFill>
                  <a:effectLst/>
                  <a:uLnTx/>
                  <a:uFillTx/>
                  <a:latin typeface="Cambria" pitchFamily="18" charset="0"/>
                  <a:ea typeface="Cambria" pitchFamily="18" charset="0"/>
                  <a:cs typeface="+mn-cs"/>
                </a:rPr>
                <a:t>RIASSUMENDO</a:t>
              </a:r>
            </a:p>
          </p:txBody>
        </p:sp>
        <p:sp>
          <p:nvSpPr>
            <p:cNvPr id="11" name="AutoShape 11"/>
            <p:cNvSpPr/>
            <p:nvPr/>
          </p:nvSpPr>
          <p:spPr>
            <a:xfrm>
              <a:off x="0" y="2162878"/>
              <a:ext cx="16772573" cy="167217"/>
            </a:xfrm>
            <a:prstGeom prst="rect">
              <a:avLst/>
            </a:prstGeom>
            <a:solidFill>
              <a:srgbClr val="0F2F61"/>
            </a:solidFill>
          </p:spPr>
        </p:sp>
      </p:grpSp>
      <p:grpSp>
        <p:nvGrpSpPr>
          <p:cNvPr id="12" name="Group 12"/>
          <p:cNvGrpSpPr/>
          <p:nvPr/>
        </p:nvGrpSpPr>
        <p:grpSpPr>
          <a:xfrm>
            <a:off x="4267201" y="3315363"/>
            <a:ext cx="13258800" cy="6249504"/>
            <a:chOff x="-412455" y="-76062"/>
            <a:chExt cx="17678400" cy="6741460"/>
          </a:xfrm>
        </p:grpSpPr>
        <p:sp>
          <p:nvSpPr>
            <p:cNvPr id="13" name="TextBox 13"/>
            <p:cNvSpPr txBox="1"/>
            <p:nvPr/>
          </p:nvSpPr>
          <p:spPr>
            <a:xfrm>
              <a:off x="0" y="4787215"/>
              <a:ext cx="16910344" cy="73900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ts val="462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3300" spc="495" dirty="0">
                  <a:solidFill>
                    <a:srgbClr val="0F2F61"/>
                  </a:solidFill>
                  <a:latin typeface="Cambria" pitchFamily="18" charset="0"/>
                  <a:ea typeface="Cambria" pitchFamily="18" charset="0"/>
                </a:rPr>
                <a:t>UNO SGUARDO SOTTO LA SUPERFICIE </a:t>
              </a:r>
              <a:endParaRPr kumimoji="0" lang="en-US" sz="3300" b="0" i="0" u="none" strike="noStrike" kern="1200" cap="none" spc="495" normalizeH="0" baseline="0" noProof="0" dirty="0">
                <a:ln>
                  <a:noFill/>
                </a:ln>
                <a:solidFill>
                  <a:srgbClr val="0F2F61"/>
                </a:solidFill>
                <a:effectLst/>
                <a:uLnTx/>
                <a:uFillTx/>
                <a:latin typeface="Cambria" pitchFamily="18" charset="0"/>
                <a:ea typeface="Cambria" pitchFamily="18" charset="0"/>
                <a:cs typeface="+mn-cs"/>
              </a:endParaRP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421932" y="5711290"/>
              <a:ext cx="16794433" cy="95410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marR="0" lvl="0" indent="0" algn="r" defTabSz="914400" rtl="0" eaLnBrk="1" fontAlgn="auto" latinLnBrk="0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sz="2325" b="0" i="0" u="none" strike="noStrike" kern="1200" cap="none" spc="23" normalizeH="0" baseline="0" dirty="0">
                  <a:ln>
                    <a:noFill/>
                  </a:ln>
                  <a:solidFill>
                    <a:srgbClr val="04383F"/>
                  </a:solidFill>
                  <a:effectLst/>
                  <a:uLnTx/>
                  <a:uFillTx/>
                  <a:latin typeface="Cambria" pitchFamily="18" charset="0"/>
                  <a:ea typeface="Cambria" pitchFamily="18" charset="0"/>
                  <a:cs typeface="+mn-cs"/>
                </a:rPr>
                <a:t>Già dalle prime analisi dei dati si riscontrano differenze molto importanti all’interno del sistema scolastico, non solo rispetto ai territori, ma anche in relazione al contesto sociale di provenienza.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2355577"/>
              <a:ext cx="16910344" cy="73900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ts val="462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300" b="0" i="0" u="none" strike="noStrike" kern="1200" cap="none" spc="495" normalizeH="0" baseline="0" noProof="0" dirty="0">
                  <a:ln>
                    <a:noFill/>
                  </a:ln>
                  <a:solidFill>
                    <a:srgbClr val="0F2F61"/>
                  </a:solidFill>
                  <a:effectLst/>
                  <a:uLnTx/>
                  <a:uFillTx/>
                  <a:latin typeface="Cambria" pitchFamily="18" charset="0"/>
                  <a:ea typeface="Cambria" pitchFamily="18" charset="0"/>
                  <a:cs typeface="+mn-cs"/>
                </a:rPr>
                <a:t>SCUOLA SECONDARIA (di I e II gr.)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-412455" y="3270984"/>
              <a:ext cx="17678400" cy="771911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0" marR="0" lvl="0" indent="0" algn="r" defTabSz="914400" rtl="0" eaLnBrk="1" fontAlgn="auto" latinLnBrk="0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it-IT" sz="2325" spc="23" dirty="0">
                  <a:solidFill>
                    <a:srgbClr val="04383F"/>
                  </a:solidFill>
                  <a:latin typeface="Cambria" pitchFamily="18" charset="0"/>
                  <a:ea typeface="Cambria" pitchFamily="18" charset="0"/>
                </a:rPr>
                <a:t>La perdita negli apprendimenti in Italiano e Matematica aumenta al crescere dei gradi scolastici. Rimangono sostanzialmente stabili gli esiti di Inglese</a:t>
              </a:r>
              <a:r>
                <a:rPr kumimoji="0" lang="it-IT" sz="2325" b="0" i="0" u="none" strike="noStrike" kern="1200" cap="none" spc="23" normalizeH="0" baseline="0" noProof="0" dirty="0">
                  <a:ln>
                    <a:noFill/>
                  </a:ln>
                  <a:solidFill>
                    <a:srgbClr val="04383F"/>
                  </a:solidFill>
                  <a:effectLst/>
                  <a:uLnTx/>
                  <a:uFillTx/>
                  <a:latin typeface="Cambria" pitchFamily="18" charset="0"/>
                  <a:ea typeface="Cambria" pitchFamily="18" charset="0"/>
                  <a:cs typeface="+mn-cs"/>
                </a:rPr>
                <a:t>.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0" y="-76062"/>
              <a:ext cx="16910344" cy="73900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ts val="462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300" b="0" i="0" u="none" strike="noStrike" kern="1200" cap="none" spc="495" normalizeH="0" baseline="0" noProof="0" dirty="0">
                  <a:ln>
                    <a:noFill/>
                  </a:ln>
                  <a:solidFill>
                    <a:srgbClr val="0F2F61"/>
                  </a:solidFill>
                  <a:effectLst/>
                  <a:uLnTx/>
                  <a:uFillTx/>
                  <a:latin typeface="Cambria" pitchFamily="18" charset="0"/>
                  <a:ea typeface="Cambria" pitchFamily="18" charset="0"/>
                  <a:cs typeface="+mn-cs"/>
                </a:rPr>
                <a:t>SCUOLA PRIMARIA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115912" y="832585"/>
              <a:ext cx="17150033" cy="771911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0" marR="0" lvl="0" indent="0" algn="r" defTabSz="914400" rtl="0" eaLnBrk="1" fontAlgn="auto" latinLnBrk="0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sz="2325" b="0" i="0" u="none" strike="noStrike" kern="1200" cap="none" spc="23" normalizeH="0" baseline="0" dirty="0">
                  <a:ln>
                    <a:noFill/>
                  </a:ln>
                  <a:solidFill>
                    <a:srgbClr val="04383F"/>
                  </a:solidFill>
                  <a:effectLst/>
                  <a:uLnTx/>
                  <a:uFillTx/>
                  <a:latin typeface="Cambria" pitchFamily="18" charset="0"/>
                  <a:ea typeface="Cambria" pitchFamily="18" charset="0"/>
                  <a:cs typeface="+mn-cs"/>
                </a:rPr>
                <a:t>Gli esiti della scuola primaria sono sostanzialmente stabili, ma permane la considerevole </a:t>
              </a:r>
              <a:r>
                <a:rPr kumimoji="0" lang="it-IT" sz="2325" b="1" i="0" u="none" strike="noStrike" kern="1200" cap="none" spc="23" normalizeH="0" baseline="0" dirty="0">
                  <a:ln>
                    <a:noFill/>
                  </a:ln>
                  <a:solidFill>
                    <a:srgbClr val="04383F"/>
                  </a:solidFill>
                  <a:effectLst/>
                  <a:uLnTx/>
                  <a:uFillTx/>
                  <a:latin typeface="Cambria" pitchFamily="18" charset="0"/>
                  <a:ea typeface="Cambria" pitchFamily="18" charset="0"/>
                  <a:cs typeface="+mn-cs"/>
                </a:rPr>
                <a:t>differenza</a:t>
              </a:r>
              <a:r>
                <a:rPr kumimoji="0" lang="it-IT" sz="2325" b="0" i="0" u="none" strike="noStrike" kern="1200" cap="none" spc="23" normalizeH="0" baseline="0" dirty="0">
                  <a:ln>
                    <a:noFill/>
                  </a:ln>
                  <a:solidFill>
                    <a:srgbClr val="04383F"/>
                  </a:solidFill>
                  <a:effectLst/>
                  <a:uLnTx/>
                  <a:uFillTx/>
                  <a:latin typeface="Cambria" pitchFamily="18" charset="0"/>
                  <a:ea typeface="Cambria" pitchFamily="18" charset="0"/>
                  <a:cs typeface="+mn-cs"/>
                </a:rPr>
                <a:t> </a:t>
              </a:r>
              <a:r>
                <a:rPr kumimoji="0" lang="it-IT" sz="2325" b="1" i="0" u="none" strike="noStrike" kern="1200" cap="none" spc="23" normalizeH="0" baseline="0" dirty="0">
                  <a:ln>
                    <a:noFill/>
                  </a:ln>
                  <a:solidFill>
                    <a:srgbClr val="04383F"/>
                  </a:solidFill>
                  <a:effectLst/>
                  <a:uLnTx/>
                  <a:uFillTx/>
                  <a:latin typeface="Cambria" pitchFamily="18" charset="0"/>
                  <a:ea typeface="Cambria" pitchFamily="18" charset="0"/>
                  <a:cs typeface="+mn-cs"/>
                </a:rPr>
                <a:t>tra scuole </a:t>
              </a:r>
              <a:r>
                <a:rPr kumimoji="0" lang="it-IT" sz="2325" i="0" u="none" strike="noStrike" kern="1200" cap="none" spc="23" normalizeH="0" baseline="0" dirty="0">
                  <a:ln>
                    <a:noFill/>
                  </a:ln>
                  <a:solidFill>
                    <a:srgbClr val="04383F"/>
                  </a:solidFill>
                  <a:effectLst/>
                  <a:uLnTx/>
                  <a:uFillTx/>
                  <a:latin typeface="Cambria" pitchFamily="18" charset="0"/>
                  <a:ea typeface="Cambria" pitchFamily="18" charset="0"/>
                  <a:cs typeface="+mn-cs"/>
                </a:rPr>
                <a:t>e</a:t>
              </a:r>
              <a:r>
                <a:rPr kumimoji="0" lang="it-IT" sz="2325" b="1" i="0" u="none" strike="noStrike" kern="1200" cap="none" spc="23" normalizeH="0" baseline="0" dirty="0">
                  <a:ln>
                    <a:noFill/>
                  </a:ln>
                  <a:solidFill>
                    <a:srgbClr val="04383F"/>
                  </a:solidFill>
                  <a:effectLst/>
                  <a:uLnTx/>
                  <a:uFillTx/>
                  <a:latin typeface="Cambria" pitchFamily="18" charset="0"/>
                  <a:ea typeface="Cambria" pitchFamily="18" charset="0"/>
                  <a:cs typeface="+mn-cs"/>
                </a:rPr>
                <a:t> tra classi </a:t>
              </a:r>
              <a:r>
                <a:rPr kumimoji="0" lang="it-IT" sz="2325" b="0" i="0" u="none" strike="noStrike" kern="1200" cap="none" spc="23" normalizeH="0" baseline="0" dirty="0">
                  <a:ln>
                    <a:noFill/>
                  </a:ln>
                  <a:solidFill>
                    <a:srgbClr val="04383F"/>
                  </a:solidFill>
                  <a:effectLst/>
                  <a:uLnTx/>
                  <a:uFillTx/>
                  <a:latin typeface="Cambria" pitchFamily="18" charset="0"/>
                  <a:ea typeface="Cambria" pitchFamily="18" charset="0"/>
                  <a:cs typeface="+mn-cs"/>
                </a:rPr>
                <a:t>nel Mezzogiorno rispetto al resto del Paese.</a:t>
              </a:r>
            </a:p>
          </p:txBody>
        </p:sp>
      </p:grpSp>
      <p:pic>
        <p:nvPicPr>
          <p:cNvPr id="19" name="Picture 19">
            <a:extLst>
              <a:ext uri="{FF2B5EF4-FFF2-40B4-BE49-F238E27FC236}">
                <a16:creationId xmlns:a16="http://schemas.microsoft.com/office/drawing/2014/main" id="{E2562766-2513-4F2A-AB81-EE5EBA4C03A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1198185" y="8340360"/>
            <a:ext cx="1694566" cy="1921165"/>
          </a:xfrm>
          <a:prstGeom prst="rect">
            <a:avLst/>
          </a:prstGeom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>
            <a:alphaModFix amt="50000"/>
          </a:blip>
          <a:srcRect l="35277" r="38005"/>
          <a:stretch>
            <a:fillRect/>
          </a:stretch>
        </p:blipFill>
        <p:spPr>
          <a:xfrm>
            <a:off x="44942" y="0"/>
            <a:ext cx="3971850" cy="103251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799184" y="8301763"/>
            <a:ext cx="2492568" cy="1985237"/>
          </a:xfrm>
          <a:prstGeom prst="rect">
            <a:avLst/>
          </a:prstGeom>
          <a:solidFill>
            <a:srgbClr val="0F2F61"/>
          </a:solidFill>
        </p:spPr>
      </p:sp>
      <p:sp>
        <p:nvSpPr>
          <p:cNvPr id="4" name="AutoShape 4"/>
          <p:cNvSpPr/>
          <p:nvPr/>
        </p:nvSpPr>
        <p:spPr>
          <a:xfrm>
            <a:off x="1807779" y="2650858"/>
            <a:ext cx="126000" cy="6784023"/>
          </a:xfrm>
          <a:prstGeom prst="rect">
            <a:avLst/>
          </a:prstGeom>
          <a:solidFill>
            <a:srgbClr val="0F2F61"/>
          </a:solidFill>
        </p:spPr>
      </p:sp>
      <p:grpSp>
        <p:nvGrpSpPr>
          <p:cNvPr id="5" name="Group 5"/>
          <p:cNvGrpSpPr/>
          <p:nvPr/>
        </p:nvGrpSpPr>
        <p:grpSpPr>
          <a:xfrm rot="5400000">
            <a:off x="1329066" y="1202618"/>
            <a:ext cx="1194200" cy="1194200"/>
            <a:chOff x="0" y="0"/>
            <a:chExt cx="6350000" cy="6350000"/>
          </a:xfrm>
        </p:grpSpPr>
        <p:sp>
          <p:nvSpPr>
            <p:cNvPr id="6" name="Freeform 6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0F2F61"/>
            </a:solidFill>
          </p:spPr>
        </p:sp>
      </p:grpSp>
      <p:grpSp>
        <p:nvGrpSpPr>
          <p:cNvPr id="7" name="Group 7"/>
          <p:cNvGrpSpPr>
            <a:grpSpLocks noChangeAspect="1"/>
          </p:cNvGrpSpPr>
          <p:nvPr/>
        </p:nvGrpSpPr>
        <p:grpSpPr>
          <a:xfrm rot="5400000">
            <a:off x="1807778" y="1767347"/>
            <a:ext cx="835006" cy="835006"/>
            <a:chOff x="-2540" y="-2540"/>
            <a:chExt cx="6355080" cy="6355080"/>
          </a:xfrm>
        </p:grpSpPr>
        <p:sp>
          <p:nvSpPr>
            <p:cNvPr id="8" name="Freeform 8"/>
            <p:cNvSpPr/>
            <p:nvPr/>
          </p:nvSpPr>
          <p:spPr>
            <a:xfrm>
              <a:off x="-2540" y="-2540"/>
              <a:ext cx="6355080" cy="6355080"/>
            </a:xfrm>
            <a:custGeom>
              <a:avLst/>
              <a:gdLst/>
              <a:ahLst/>
              <a:cxnLst/>
              <a:rect l="l" t="t" r="r" b="b"/>
              <a:pathLst>
                <a:path w="6355080" h="6355080">
                  <a:moveTo>
                    <a:pt x="3177540" y="6355080"/>
                  </a:moveTo>
                  <a:cubicBezTo>
                    <a:pt x="2329180" y="6355080"/>
                    <a:pt x="1530350" y="6024880"/>
                    <a:pt x="930910" y="5424170"/>
                  </a:cubicBezTo>
                  <a:cubicBezTo>
                    <a:pt x="330200" y="4824730"/>
                    <a:pt x="0" y="4025900"/>
                    <a:pt x="0" y="3177540"/>
                  </a:cubicBezTo>
                  <a:cubicBezTo>
                    <a:pt x="0" y="2329180"/>
                    <a:pt x="330200" y="1530350"/>
                    <a:pt x="930910" y="930910"/>
                  </a:cubicBezTo>
                  <a:cubicBezTo>
                    <a:pt x="1530350" y="330200"/>
                    <a:pt x="2329180" y="0"/>
                    <a:pt x="3177540" y="0"/>
                  </a:cubicBezTo>
                  <a:cubicBezTo>
                    <a:pt x="4025900" y="0"/>
                    <a:pt x="4824730" y="330200"/>
                    <a:pt x="5424170" y="930910"/>
                  </a:cubicBezTo>
                  <a:cubicBezTo>
                    <a:pt x="6024880" y="1531620"/>
                    <a:pt x="6355080" y="2329180"/>
                    <a:pt x="6355080" y="3177540"/>
                  </a:cubicBezTo>
                  <a:cubicBezTo>
                    <a:pt x="6355080" y="4025900"/>
                    <a:pt x="6024880" y="4824730"/>
                    <a:pt x="5424170" y="5424170"/>
                  </a:cubicBezTo>
                  <a:cubicBezTo>
                    <a:pt x="4824730" y="6024880"/>
                    <a:pt x="4025900" y="6355080"/>
                    <a:pt x="3177540" y="6355080"/>
                  </a:cubicBezTo>
                  <a:close/>
                  <a:moveTo>
                    <a:pt x="3177540" y="190500"/>
                  </a:moveTo>
                  <a:cubicBezTo>
                    <a:pt x="2379980" y="190500"/>
                    <a:pt x="1629410" y="501650"/>
                    <a:pt x="1065530" y="1065530"/>
                  </a:cubicBezTo>
                  <a:cubicBezTo>
                    <a:pt x="501650" y="1629410"/>
                    <a:pt x="190500" y="2379980"/>
                    <a:pt x="190500" y="3177540"/>
                  </a:cubicBezTo>
                  <a:cubicBezTo>
                    <a:pt x="190500" y="3975100"/>
                    <a:pt x="501650" y="4725670"/>
                    <a:pt x="1065530" y="5289550"/>
                  </a:cubicBezTo>
                  <a:cubicBezTo>
                    <a:pt x="1629410" y="5853430"/>
                    <a:pt x="2379980" y="6164580"/>
                    <a:pt x="3177540" y="6164580"/>
                  </a:cubicBezTo>
                  <a:cubicBezTo>
                    <a:pt x="3975100" y="6164580"/>
                    <a:pt x="4725670" y="5853430"/>
                    <a:pt x="5289550" y="5289550"/>
                  </a:cubicBezTo>
                  <a:cubicBezTo>
                    <a:pt x="5853430" y="4725670"/>
                    <a:pt x="6164580" y="3975100"/>
                    <a:pt x="6164580" y="3177540"/>
                  </a:cubicBezTo>
                  <a:cubicBezTo>
                    <a:pt x="6164580" y="2379980"/>
                    <a:pt x="5853430" y="1629410"/>
                    <a:pt x="5289550" y="1065530"/>
                  </a:cubicBezTo>
                  <a:cubicBezTo>
                    <a:pt x="4725670" y="501650"/>
                    <a:pt x="3975100" y="190500"/>
                    <a:pt x="3177540" y="190500"/>
                  </a:cubicBezTo>
                  <a:close/>
                </a:path>
              </a:pathLst>
            </a:custGeom>
            <a:solidFill>
              <a:srgbClr val="165995"/>
            </a:solidFill>
          </p:spPr>
        </p:sp>
      </p:grpSp>
      <p:grpSp>
        <p:nvGrpSpPr>
          <p:cNvPr id="9" name="Group 9"/>
          <p:cNvGrpSpPr/>
          <p:nvPr/>
        </p:nvGrpSpPr>
        <p:grpSpPr>
          <a:xfrm>
            <a:off x="4665351" y="928687"/>
            <a:ext cx="12860650" cy="1847585"/>
            <a:chOff x="0" y="-133351"/>
            <a:chExt cx="16791932" cy="2463446"/>
          </a:xfrm>
        </p:grpSpPr>
        <p:sp>
          <p:nvSpPr>
            <p:cNvPr id="10" name="TextBox 10"/>
            <p:cNvSpPr txBox="1"/>
            <p:nvPr/>
          </p:nvSpPr>
          <p:spPr>
            <a:xfrm>
              <a:off x="0" y="-133351"/>
              <a:ext cx="16791932" cy="157744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ts val="1029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sz="6600" b="0" i="0" u="none" strike="noStrike" kern="1200" cap="none" spc="808" normalizeH="0" baseline="0" dirty="0">
                  <a:ln>
                    <a:noFill/>
                  </a:ln>
                  <a:solidFill>
                    <a:srgbClr val="0F2F61"/>
                  </a:solidFill>
                  <a:effectLst/>
                  <a:uLnTx/>
                  <a:uFillTx/>
                  <a:latin typeface="Cambria" pitchFamily="18" charset="0"/>
                  <a:ea typeface="Cambria" pitchFamily="18" charset="0"/>
                  <a:cs typeface="+mn-cs"/>
                </a:rPr>
                <a:t>Inoltre….</a:t>
              </a:r>
            </a:p>
          </p:txBody>
        </p:sp>
        <p:sp>
          <p:nvSpPr>
            <p:cNvPr id="11" name="AutoShape 11"/>
            <p:cNvSpPr/>
            <p:nvPr/>
          </p:nvSpPr>
          <p:spPr>
            <a:xfrm>
              <a:off x="0" y="2162878"/>
              <a:ext cx="16772573" cy="167217"/>
            </a:xfrm>
            <a:prstGeom prst="rect">
              <a:avLst/>
            </a:prstGeom>
            <a:solidFill>
              <a:srgbClr val="0F2F61"/>
            </a:solidFill>
          </p:spPr>
        </p:sp>
      </p:grpSp>
      <p:pic>
        <p:nvPicPr>
          <p:cNvPr id="19" name="Picture 19">
            <a:extLst>
              <a:ext uri="{FF2B5EF4-FFF2-40B4-BE49-F238E27FC236}">
                <a16:creationId xmlns:a16="http://schemas.microsoft.com/office/drawing/2014/main" id="{E2562766-2513-4F2A-AB81-EE5EBA4C03A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1198185" y="8340360"/>
            <a:ext cx="1694566" cy="1921165"/>
          </a:xfrm>
          <a:prstGeom prst="rect">
            <a:avLst/>
          </a:prstGeom>
        </p:spPr>
      </p:pic>
      <p:sp>
        <p:nvSpPr>
          <p:cNvPr id="20" name="TextBox 8">
            <a:extLst>
              <a:ext uri="{FF2B5EF4-FFF2-40B4-BE49-F238E27FC236}">
                <a16:creationId xmlns:a16="http://schemas.microsoft.com/office/drawing/2014/main" id="{A40FBF88-3E3D-1647-BB65-071D5E72384E}"/>
              </a:ext>
            </a:extLst>
          </p:cNvPr>
          <p:cNvSpPr txBox="1"/>
          <p:nvPr/>
        </p:nvSpPr>
        <p:spPr>
          <a:xfrm>
            <a:off x="4866688" y="3725366"/>
            <a:ext cx="11363912" cy="454233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57200" indent="-457200">
              <a:lnSpc>
                <a:spcPts val="4500"/>
              </a:lnSpc>
              <a:buFont typeface="Wingdings" pitchFamily="2" charset="2"/>
              <a:buChar char="Ø"/>
            </a:pPr>
            <a:r>
              <a:rPr lang="it-IT" sz="2400" b="1" spc="30" dirty="0">
                <a:solidFill>
                  <a:srgbClr val="0F2F61"/>
                </a:solidFill>
                <a:latin typeface="Cambria" pitchFamily="18" charset="0"/>
                <a:ea typeface="Cambria" pitchFamily="18" charset="0"/>
              </a:rPr>
              <a:t>Ulteriori analisi:</a:t>
            </a:r>
          </a:p>
          <a:p>
            <a:pPr marL="914400" lvl="1" indent="-457200">
              <a:lnSpc>
                <a:spcPts val="4500"/>
              </a:lnSpc>
              <a:buFont typeface="Wingdings" pitchFamily="2" charset="2"/>
              <a:buChar char="ü"/>
            </a:pPr>
            <a:r>
              <a:rPr lang="it-IT" sz="2400" spc="30" dirty="0">
                <a:solidFill>
                  <a:srgbClr val="0F2F61"/>
                </a:solidFill>
                <a:latin typeface="Cambria" pitchFamily="18" charset="0"/>
                <a:ea typeface="Cambria" pitchFamily="18" charset="0"/>
              </a:rPr>
              <a:t>questionario docenti e dirigenti</a:t>
            </a:r>
          </a:p>
          <a:p>
            <a:pPr marL="914400" lvl="1" indent="-457200">
              <a:lnSpc>
                <a:spcPts val="4500"/>
              </a:lnSpc>
              <a:buFont typeface="Wingdings" pitchFamily="2" charset="2"/>
              <a:buChar char="ü"/>
            </a:pPr>
            <a:r>
              <a:rPr lang="it-IT" sz="2400" spc="30" dirty="0">
                <a:solidFill>
                  <a:srgbClr val="0F2F61"/>
                </a:solidFill>
                <a:latin typeface="Cambria" pitchFamily="18" charset="0"/>
                <a:ea typeface="Cambria" pitchFamily="18" charset="0"/>
              </a:rPr>
              <a:t> approfondimenti tematici (relazione con le chiusure, uso delle tecnologie, ecc.)</a:t>
            </a:r>
          </a:p>
          <a:p>
            <a:pPr marL="457200" indent="-457200">
              <a:lnSpc>
                <a:spcPts val="4500"/>
              </a:lnSpc>
              <a:buFont typeface="Wingdings" pitchFamily="2" charset="2"/>
              <a:buChar char="Ø"/>
            </a:pPr>
            <a:r>
              <a:rPr lang="it-IT" sz="2400" spc="30" dirty="0">
                <a:solidFill>
                  <a:srgbClr val="0F2F61"/>
                </a:solidFill>
                <a:latin typeface="Cambria" pitchFamily="18" charset="0"/>
                <a:ea typeface="Cambria" pitchFamily="18" charset="0"/>
              </a:rPr>
              <a:t>Dalle 10.30 del 14.07.2021 sono disponibili online i dati delle classi campione (dati anonimizzati)</a:t>
            </a:r>
          </a:p>
          <a:p>
            <a:pPr marL="457200" indent="-457200">
              <a:lnSpc>
                <a:spcPts val="4500"/>
              </a:lnSpc>
              <a:buFont typeface="Wingdings" pitchFamily="2" charset="2"/>
              <a:buChar char="Ø"/>
            </a:pPr>
            <a:r>
              <a:rPr lang="it-IT" sz="2400" spc="30" dirty="0">
                <a:solidFill>
                  <a:srgbClr val="0F2F61"/>
                </a:solidFill>
                <a:latin typeface="Cambria" pitchFamily="18" charset="0"/>
                <a:ea typeface="Cambria" pitchFamily="18" charset="0"/>
              </a:rPr>
              <a:t>Dalle 10.30 del 14.07.2021 sono disponibili i grafici su </a:t>
            </a:r>
            <a:r>
              <a:rPr lang="it-IT" sz="2400" i="1" spc="30" dirty="0">
                <a:solidFill>
                  <a:srgbClr val="0F2F61"/>
                </a:solidFill>
                <a:latin typeface="Cambria" pitchFamily="18" charset="0"/>
                <a:ea typeface="Cambria" pitchFamily="18" charset="0"/>
              </a:rPr>
              <a:t>tableau</a:t>
            </a:r>
          </a:p>
          <a:p>
            <a:pPr marL="457200" indent="-457200">
              <a:lnSpc>
                <a:spcPts val="4500"/>
              </a:lnSpc>
              <a:buFont typeface="Wingdings" pitchFamily="2" charset="2"/>
              <a:buChar char="Ø"/>
            </a:pPr>
            <a:r>
              <a:rPr lang="it-IT" sz="2400" spc="30" dirty="0">
                <a:solidFill>
                  <a:srgbClr val="0F2F61"/>
                </a:solidFill>
                <a:latin typeface="Cambria" pitchFamily="18" charset="0"/>
                <a:ea typeface="Cambria" pitchFamily="18" charset="0"/>
              </a:rPr>
              <a:t>Dall’inizio settembre sono disponibili i dati delle singole scuole</a:t>
            </a:r>
            <a:endParaRPr lang="it-IT" sz="2400" b="1" spc="30" dirty="0">
              <a:solidFill>
                <a:srgbClr val="0F2F61"/>
              </a:solidFill>
              <a:latin typeface="Cambria" pitchFamily="18" charset="0"/>
              <a:ea typeface="Cambr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4586572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930936" y="8067331"/>
            <a:ext cx="1190969" cy="1190969"/>
            <a:chOff x="0" y="0"/>
            <a:chExt cx="6350000" cy="6350000"/>
          </a:xfrm>
        </p:grpSpPr>
        <p:sp>
          <p:nvSpPr>
            <p:cNvPr id="3" name="Freeform 3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FDFDFD"/>
            </a:solidFill>
          </p:spPr>
        </p:sp>
      </p:grpSp>
      <p:grpSp>
        <p:nvGrpSpPr>
          <p:cNvPr id="4" name="Group 4"/>
          <p:cNvGrpSpPr>
            <a:grpSpLocks noChangeAspect="1"/>
          </p:cNvGrpSpPr>
          <p:nvPr/>
        </p:nvGrpSpPr>
        <p:grpSpPr>
          <a:xfrm>
            <a:off x="1494137" y="7948137"/>
            <a:ext cx="832747" cy="832747"/>
            <a:chOff x="-2540" y="-2540"/>
            <a:chExt cx="6355080" cy="6355080"/>
          </a:xfrm>
        </p:grpSpPr>
        <p:sp>
          <p:nvSpPr>
            <p:cNvPr id="5" name="Freeform 5"/>
            <p:cNvSpPr/>
            <p:nvPr/>
          </p:nvSpPr>
          <p:spPr>
            <a:xfrm>
              <a:off x="-2540" y="-2540"/>
              <a:ext cx="6355080" cy="6355080"/>
            </a:xfrm>
            <a:custGeom>
              <a:avLst/>
              <a:gdLst/>
              <a:ahLst/>
              <a:cxnLst/>
              <a:rect l="l" t="t" r="r" b="b"/>
              <a:pathLst>
                <a:path w="6355080" h="6355080">
                  <a:moveTo>
                    <a:pt x="3177540" y="6355080"/>
                  </a:moveTo>
                  <a:cubicBezTo>
                    <a:pt x="2329180" y="6355080"/>
                    <a:pt x="1530350" y="6024880"/>
                    <a:pt x="930910" y="5424170"/>
                  </a:cubicBezTo>
                  <a:cubicBezTo>
                    <a:pt x="330200" y="4824730"/>
                    <a:pt x="0" y="4025900"/>
                    <a:pt x="0" y="3177540"/>
                  </a:cubicBezTo>
                  <a:cubicBezTo>
                    <a:pt x="0" y="2329180"/>
                    <a:pt x="330200" y="1530350"/>
                    <a:pt x="930910" y="930910"/>
                  </a:cubicBezTo>
                  <a:cubicBezTo>
                    <a:pt x="1530350" y="330200"/>
                    <a:pt x="2329180" y="0"/>
                    <a:pt x="3177540" y="0"/>
                  </a:cubicBezTo>
                  <a:cubicBezTo>
                    <a:pt x="4025900" y="0"/>
                    <a:pt x="4824730" y="330200"/>
                    <a:pt x="5424170" y="930910"/>
                  </a:cubicBezTo>
                  <a:cubicBezTo>
                    <a:pt x="6024880" y="1531620"/>
                    <a:pt x="6355080" y="2329180"/>
                    <a:pt x="6355080" y="3177540"/>
                  </a:cubicBezTo>
                  <a:cubicBezTo>
                    <a:pt x="6355080" y="4025900"/>
                    <a:pt x="6024880" y="4824730"/>
                    <a:pt x="5424170" y="5424170"/>
                  </a:cubicBezTo>
                  <a:cubicBezTo>
                    <a:pt x="4824730" y="6024880"/>
                    <a:pt x="4025900" y="6355080"/>
                    <a:pt x="3177540" y="6355080"/>
                  </a:cubicBezTo>
                  <a:close/>
                  <a:moveTo>
                    <a:pt x="3177540" y="190500"/>
                  </a:moveTo>
                  <a:cubicBezTo>
                    <a:pt x="2379980" y="190500"/>
                    <a:pt x="1629410" y="501650"/>
                    <a:pt x="1065530" y="1065530"/>
                  </a:cubicBezTo>
                  <a:cubicBezTo>
                    <a:pt x="501650" y="1629410"/>
                    <a:pt x="190500" y="2379980"/>
                    <a:pt x="190500" y="3177540"/>
                  </a:cubicBezTo>
                  <a:cubicBezTo>
                    <a:pt x="190500" y="3975100"/>
                    <a:pt x="501650" y="4725670"/>
                    <a:pt x="1065530" y="5289550"/>
                  </a:cubicBezTo>
                  <a:cubicBezTo>
                    <a:pt x="1629410" y="5853430"/>
                    <a:pt x="2379980" y="6164580"/>
                    <a:pt x="3177540" y="6164580"/>
                  </a:cubicBezTo>
                  <a:cubicBezTo>
                    <a:pt x="3975100" y="6164580"/>
                    <a:pt x="4725670" y="5853430"/>
                    <a:pt x="5289550" y="5289550"/>
                  </a:cubicBezTo>
                  <a:cubicBezTo>
                    <a:pt x="5853430" y="4725670"/>
                    <a:pt x="6164580" y="3975100"/>
                    <a:pt x="6164580" y="3177540"/>
                  </a:cubicBezTo>
                  <a:cubicBezTo>
                    <a:pt x="6164580" y="2379980"/>
                    <a:pt x="5853430" y="1629410"/>
                    <a:pt x="5289550" y="1065530"/>
                  </a:cubicBezTo>
                  <a:cubicBezTo>
                    <a:pt x="4725670" y="501650"/>
                    <a:pt x="3975100" y="190500"/>
                    <a:pt x="3177540" y="190500"/>
                  </a:cubicBezTo>
                  <a:close/>
                </a:path>
              </a:pathLst>
            </a:custGeom>
            <a:solidFill>
              <a:srgbClr val="318F9A"/>
            </a:solidFill>
            <a:ln>
              <a:solidFill>
                <a:schemeClr val="tx2">
                  <a:lumMod val="75000"/>
                </a:schemeClr>
              </a:solidFill>
            </a:ln>
          </p:spPr>
        </p:sp>
      </p:grpSp>
      <p:grpSp>
        <p:nvGrpSpPr>
          <p:cNvPr id="6" name="Group 6"/>
          <p:cNvGrpSpPr/>
          <p:nvPr/>
        </p:nvGrpSpPr>
        <p:grpSpPr>
          <a:xfrm>
            <a:off x="4477028" y="4835723"/>
            <a:ext cx="9365641" cy="1145977"/>
            <a:chOff x="14781" y="3575592"/>
            <a:chExt cx="12487521" cy="1527969"/>
          </a:xfrm>
        </p:grpSpPr>
        <p:sp>
          <p:nvSpPr>
            <p:cNvPr id="8" name="TextBox 8"/>
            <p:cNvSpPr txBox="1"/>
            <p:nvPr/>
          </p:nvSpPr>
          <p:spPr>
            <a:xfrm>
              <a:off x="58087" y="3575592"/>
              <a:ext cx="12444215" cy="82073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sz="4000" b="0" i="0" u="none" strike="noStrike" kern="1200" cap="none" spc="495" normalizeH="0" baseline="0" noProof="0" dirty="0">
                  <a:ln>
                    <a:noFill/>
                  </a:ln>
                  <a:solidFill>
                    <a:srgbClr val="FDFDFD"/>
                  </a:solidFill>
                  <a:effectLst/>
                  <a:uLnTx/>
                  <a:uFillTx/>
                  <a:latin typeface="Cambria" pitchFamily="18" charset="0"/>
                  <a:ea typeface="Cambria" pitchFamily="18" charset="0"/>
                  <a:cs typeface="+mn-cs"/>
                </a:rPr>
                <a:t>Grazie per l’attenzione</a:t>
              </a:r>
            </a:p>
          </p:txBody>
        </p:sp>
        <p:sp>
          <p:nvSpPr>
            <p:cNvPr id="11" name="AutoShape 11"/>
            <p:cNvSpPr/>
            <p:nvPr/>
          </p:nvSpPr>
          <p:spPr>
            <a:xfrm>
              <a:off x="14781" y="4949044"/>
              <a:ext cx="12445258" cy="154517"/>
            </a:xfrm>
            <a:prstGeom prst="rect">
              <a:avLst/>
            </a:prstGeom>
            <a:solidFill>
              <a:srgbClr val="FDFDFD"/>
            </a:solidFill>
          </p:spPr>
        </p:sp>
      </p:grpSp>
      <p:sp>
        <p:nvSpPr>
          <p:cNvPr id="12" name="AutoShape 12"/>
          <p:cNvSpPr/>
          <p:nvPr/>
        </p:nvSpPr>
        <p:spPr>
          <a:xfrm>
            <a:off x="-72569" y="0"/>
            <a:ext cx="2756790" cy="2552700"/>
          </a:xfrm>
          <a:prstGeom prst="rect">
            <a:avLst/>
          </a:prstGeom>
          <a:solidFill>
            <a:srgbClr val="FDFDFD"/>
          </a:solidFill>
        </p:spPr>
      </p:sp>
      <p:sp>
        <p:nvSpPr>
          <p:cNvPr id="14" name="AutoShape 14"/>
          <p:cNvSpPr/>
          <p:nvPr/>
        </p:nvSpPr>
        <p:spPr>
          <a:xfrm>
            <a:off x="15689743" y="8357478"/>
            <a:ext cx="2598257" cy="1967622"/>
          </a:xfrm>
          <a:prstGeom prst="rect">
            <a:avLst/>
          </a:prstGeom>
          <a:solidFill>
            <a:srgbClr val="FDFDFD"/>
          </a:solidFill>
        </p:spPr>
      </p:sp>
      <p:sp>
        <p:nvSpPr>
          <p:cNvPr id="15" name="AutoShape 15"/>
          <p:cNvSpPr/>
          <p:nvPr/>
        </p:nvSpPr>
        <p:spPr>
          <a:xfrm>
            <a:off x="1494136" y="551284"/>
            <a:ext cx="126000" cy="7151212"/>
          </a:xfrm>
          <a:prstGeom prst="rect">
            <a:avLst/>
          </a:prstGeom>
          <a:solidFill>
            <a:srgbClr val="6790A4"/>
          </a:solidFill>
        </p:spPr>
      </p:sp>
      <p:grpSp>
        <p:nvGrpSpPr>
          <p:cNvPr id="16" name="Group 16"/>
          <p:cNvGrpSpPr/>
          <p:nvPr/>
        </p:nvGrpSpPr>
        <p:grpSpPr>
          <a:xfrm rot="-10800000">
            <a:off x="16317019" y="869315"/>
            <a:ext cx="1194200" cy="1194200"/>
            <a:chOff x="0" y="0"/>
            <a:chExt cx="6350000" cy="6350000"/>
          </a:xfrm>
        </p:grpSpPr>
        <p:sp>
          <p:nvSpPr>
            <p:cNvPr id="17" name="Freeform 17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FDFDFD"/>
            </a:solidFill>
          </p:spPr>
        </p:sp>
      </p:grpSp>
      <p:grpSp>
        <p:nvGrpSpPr>
          <p:cNvPr id="18" name="Group 18"/>
          <p:cNvGrpSpPr>
            <a:grpSpLocks noChangeAspect="1"/>
          </p:cNvGrpSpPr>
          <p:nvPr/>
        </p:nvGrpSpPr>
        <p:grpSpPr>
          <a:xfrm rot="-10800000">
            <a:off x="16111484" y="1348026"/>
            <a:ext cx="835006" cy="835006"/>
            <a:chOff x="-2540" y="-2540"/>
            <a:chExt cx="6355080" cy="6355080"/>
          </a:xfrm>
        </p:grpSpPr>
        <p:sp>
          <p:nvSpPr>
            <p:cNvPr id="19" name="Freeform 19"/>
            <p:cNvSpPr/>
            <p:nvPr/>
          </p:nvSpPr>
          <p:spPr>
            <a:xfrm>
              <a:off x="-2540" y="-2540"/>
              <a:ext cx="6355080" cy="6355080"/>
            </a:xfrm>
            <a:custGeom>
              <a:avLst/>
              <a:gdLst/>
              <a:ahLst/>
              <a:cxnLst/>
              <a:rect l="l" t="t" r="r" b="b"/>
              <a:pathLst>
                <a:path w="6355080" h="6355080">
                  <a:moveTo>
                    <a:pt x="3177540" y="6355080"/>
                  </a:moveTo>
                  <a:cubicBezTo>
                    <a:pt x="2329180" y="6355080"/>
                    <a:pt x="1530350" y="6024880"/>
                    <a:pt x="930910" y="5424170"/>
                  </a:cubicBezTo>
                  <a:cubicBezTo>
                    <a:pt x="330200" y="4824730"/>
                    <a:pt x="0" y="4025900"/>
                    <a:pt x="0" y="3177540"/>
                  </a:cubicBezTo>
                  <a:cubicBezTo>
                    <a:pt x="0" y="2329180"/>
                    <a:pt x="330200" y="1530350"/>
                    <a:pt x="930910" y="930910"/>
                  </a:cubicBezTo>
                  <a:cubicBezTo>
                    <a:pt x="1530350" y="330200"/>
                    <a:pt x="2329180" y="0"/>
                    <a:pt x="3177540" y="0"/>
                  </a:cubicBezTo>
                  <a:cubicBezTo>
                    <a:pt x="4025900" y="0"/>
                    <a:pt x="4824730" y="330200"/>
                    <a:pt x="5424170" y="930910"/>
                  </a:cubicBezTo>
                  <a:cubicBezTo>
                    <a:pt x="6024880" y="1531620"/>
                    <a:pt x="6355080" y="2329180"/>
                    <a:pt x="6355080" y="3177540"/>
                  </a:cubicBezTo>
                  <a:cubicBezTo>
                    <a:pt x="6355080" y="4025900"/>
                    <a:pt x="6024880" y="4824730"/>
                    <a:pt x="5424170" y="5424170"/>
                  </a:cubicBezTo>
                  <a:cubicBezTo>
                    <a:pt x="4824730" y="6024880"/>
                    <a:pt x="4025900" y="6355080"/>
                    <a:pt x="3177540" y="6355080"/>
                  </a:cubicBezTo>
                  <a:close/>
                  <a:moveTo>
                    <a:pt x="3177540" y="190500"/>
                  </a:moveTo>
                  <a:cubicBezTo>
                    <a:pt x="2379980" y="190500"/>
                    <a:pt x="1629410" y="501650"/>
                    <a:pt x="1065530" y="1065530"/>
                  </a:cubicBezTo>
                  <a:cubicBezTo>
                    <a:pt x="501650" y="1629410"/>
                    <a:pt x="190500" y="2379980"/>
                    <a:pt x="190500" y="3177540"/>
                  </a:cubicBezTo>
                  <a:cubicBezTo>
                    <a:pt x="190500" y="3975100"/>
                    <a:pt x="501650" y="4725670"/>
                    <a:pt x="1065530" y="5289550"/>
                  </a:cubicBezTo>
                  <a:cubicBezTo>
                    <a:pt x="1629410" y="5853430"/>
                    <a:pt x="2379980" y="6164580"/>
                    <a:pt x="3177540" y="6164580"/>
                  </a:cubicBezTo>
                  <a:cubicBezTo>
                    <a:pt x="3975100" y="6164580"/>
                    <a:pt x="4725670" y="5853430"/>
                    <a:pt x="5289550" y="5289550"/>
                  </a:cubicBezTo>
                  <a:cubicBezTo>
                    <a:pt x="5853430" y="4725670"/>
                    <a:pt x="6164580" y="3975100"/>
                    <a:pt x="6164580" y="3177540"/>
                  </a:cubicBezTo>
                  <a:cubicBezTo>
                    <a:pt x="6164580" y="2379980"/>
                    <a:pt x="5853430" y="1629410"/>
                    <a:pt x="5289550" y="1065530"/>
                  </a:cubicBezTo>
                  <a:cubicBezTo>
                    <a:pt x="4725670" y="501650"/>
                    <a:pt x="3975100" y="190500"/>
                    <a:pt x="3177540" y="190500"/>
                  </a:cubicBezTo>
                  <a:close/>
                </a:path>
              </a:pathLst>
            </a:custGeom>
            <a:solidFill>
              <a:srgbClr val="318F9A"/>
            </a:solidFill>
            <a:ln>
              <a:solidFill>
                <a:schemeClr val="tx2">
                  <a:lumMod val="75000"/>
                </a:schemeClr>
              </a:solidFill>
            </a:ln>
          </p:spPr>
        </p:sp>
      </p:grpSp>
      <p:sp>
        <p:nvSpPr>
          <p:cNvPr id="20" name="AutoShape 15"/>
          <p:cNvSpPr/>
          <p:nvPr/>
        </p:nvSpPr>
        <p:spPr>
          <a:xfrm>
            <a:off x="17098890" y="2552700"/>
            <a:ext cx="126000" cy="7206458"/>
          </a:xfrm>
          <a:prstGeom prst="rect">
            <a:avLst/>
          </a:prstGeom>
          <a:solidFill>
            <a:srgbClr val="6790A4"/>
          </a:solidFill>
        </p:spPr>
      </p:sp>
      <p:pic>
        <p:nvPicPr>
          <p:cNvPr id="21" name="Picture 19">
            <a:extLst>
              <a:ext uri="{FF2B5EF4-FFF2-40B4-BE49-F238E27FC236}">
                <a16:creationId xmlns:a16="http://schemas.microsoft.com/office/drawing/2014/main" id="{1303C87C-FF1E-45BB-9C59-B236127BD99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591434" y="266700"/>
            <a:ext cx="1694566" cy="1921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844709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2790</TotalTime>
  <Words>2503</Words>
  <Application>Microsoft Office PowerPoint</Application>
  <PresentationFormat>Personalizzato</PresentationFormat>
  <Paragraphs>332</Paragraphs>
  <Slides>53</Slides>
  <Notes>53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53</vt:i4>
      </vt:variant>
    </vt:vector>
  </HeadingPairs>
  <TitlesOfParts>
    <vt:vector size="58" baseType="lpstr">
      <vt:lpstr>Calibri</vt:lpstr>
      <vt:lpstr>Arial</vt:lpstr>
      <vt:lpstr>Cambria</vt:lpstr>
      <vt:lpstr>Wingdings</vt:lpstr>
      <vt:lpstr>Office Theme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INVALSI</dc:title>
  <dc:creator>EC</dc:creator>
  <cp:lastModifiedBy>Monica Amici</cp:lastModifiedBy>
  <cp:revision>279</cp:revision>
  <cp:lastPrinted>2021-06-21T16:04:49Z</cp:lastPrinted>
  <dcterms:created xsi:type="dcterms:W3CDTF">2006-08-16T00:00:00Z</dcterms:created>
  <dcterms:modified xsi:type="dcterms:W3CDTF">2021-07-13T15:14:05Z</dcterms:modified>
  <dc:identifier>DAEgTiChhiA</dc:identifier>
</cp:coreProperties>
</file>